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8" r:id="rId9"/>
    <p:sldId id="269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7A2FAF-CCE1-4E92-B897-67877FFF85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01F32F-316A-4F7D-A314-E7DFF6871A70}">
      <dgm:prSet/>
      <dgm:spPr/>
      <dgm:t>
        <a:bodyPr/>
        <a:lstStyle/>
        <a:p>
          <a:pPr rtl="0"/>
          <a:r>
            <a:rPr lang="ru-RU" b="1" dirty="0" smtClean="0"/>
            <a:t>Перспективное направление получения современных лекарств, реагентов для современных диагностических методов, иммунобиологических препаратов для человека и животных. </a:t>
          </a:r>
          <a:endParaRPr lang="ru-RU" b="1" dirty="0"/>
        </a:p>
      </dgm:t>
    </dgm:pt>
    <dgm:pt modelId="{624D5586-ACA9-4280-9836-AB79C8EC375F}" type="parTrans" cxnId="{63A3F3DF-B0D8-4F15-A3A6-C2AE81DB6B0E}">
      <dgm:prSet/>
      <dgm:spPr/>
      <dgm:t>
        <a:bodyPr/>
        <a:lstStyle/>
        <a:p>
          <a:endParaRPr lang="ru-RU"/>
        </a:p>
      </dgm:t>
    </dgm:pt>
    <dgm:pt modelId="{1E2BE21D-7E4C-4E19-8D59-854D2AE5CA03}" type="sibTrans" cxnId="{63A3F3DF-B0D8-4F15-A3A6-C2AE81DB6B0E}">
      <dgm:prSet/>
      <dgm:spPr/>
      <dgm:t>
        <a:bodyPr/>
        <a:lstStyle/>
        <a:p>
          <a:endParaRPr lang="ru-RU"/>
        </a:p>
      </dgm:t>
    </dgm:pt>
    <dgm:pt modelId="{880D9D69-01BD-4282-97E0-290A8853FB12}" type="pres">
      <dgm:prSet presAssocID="{CF7A2FAF-CCE1-4E92-B897-67877FFF85E9}" presName="linear" presStyleCnt="0">
        <dgm:presLayoutVars>
          <dgm:animLvl val="lvl"/>
          <dgm:resizeHandles val="exact"/>
        </dgm:presLayoutVars>
      </dgm:prSet>
      <dgm:spPr/>
    </dgm:pt>
    <dgm:pt modelId="{84F4CE14-88FD-4998-B54C-DD694E9082C9}" type="pres">
      <dgm:prSet presAssocID="{2E01F32F-316A-4F7D-A314-E7DFF6871A7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E94F99-A817-4ED9-8D6D-C2876148667F}" type="presOf" srcId="{2E01F32F-316A-4F7D-A314-E7DFF6871A70}" destId="{84F4CE14-88FD-4998-B54C-DD694E9082C9}" srcOrd="0" destOrd="0" presId="urn:microsoft.com/office/officeart/2005/8/layout/vList2"/>
    <dgm:cxn modelId="{63A3F3DF-B0D8-4F15-A3A6-C2AE81DB6B0E}" srcId="{CF7A2FAF-CCE1-4E92-B897-67877FFF85E9}" destId="{2E01F32F-316A-4F7D-A314-E7DFF6871A70}" srcOrd="0" destOrd="0" parTransId="{624D5586-ACA9-4280-9836-AB79C8EC375F}" sibTransId="{1E2BE21D-7E4C-4E19-8D59-854D2AE5CA03}"/>
    <dgm:cxn modelId="{A7BE5998-700F-44BB-9DF2-9CC20A6379A7}" type="presOf" srcId="{CF7A2FAF-CCE1-4E92-B897-67877FFF85E9}" destId="{880D9D69-01BD-4282-97E0-290A8853FB12}" srcOrd="0" destOrd="0" presId="urn:microsoft.com/office/officeart/2005/8/layout/vList2"/>
    <dgm:cxn modelId="{9B62C93D-6122-44E2-9DA4-FF4B970BE8EC}" type="presParOf" srcId="{880D9D69-01BD-4282-97E0-290A8853FB12}" destId="{84F4CE14-88FD-4998-B54C-DD694E9082C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7FA936-1361-460F-8F22-876234D2E55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3AEFB49-46C8-4469-B081-74E39364B083}">
      <dgm:prSet/>
      <dgm:spPr/>
      <dgm:t>
        <a:bodyPr/>
        <a:lstStyle/>
        <a:p>
          <a:pPr rtl="0"/>
          <a:r>
            <a:rPr lang="ru-RU" b="1" dirty="0" smtClean="0"/>
            <a:t>Теоретическая и практическая подготовка выпускников профиля позволяет им стать универсальными специалистами в области химической технологии фармацевтических и </a:t>
          </a:r>
          <a:r>
            <a:rPr lang="ru-RU" b="1" dirty="0" err="1" smtClean="0"/>
            <a:t>биотехнологических</a:t>
          </a:r>
          <a:r>
            <a:rPr lang="ru-RU" b="1" dirty="0" smtClean="0"/>
            <a:t> препаратов. Выпускники могут успешно работать как в Ярославской области, так и в других регионах страны на предприятиях и в научно-исследовательских организациях фармацевтической</a:t>
          </a:r>
          <a:r>
            <a:rPr lang="ru-RU" b="1" i="0" baseline="0" dirty="0" smtClean="0"/>
            <a:t> отрасли по производству и контролю качества химико-фармацевтических и </a:t>
          </a:r>
          <a:r>
            <a:rPr lang="ru-RU" b="1" i="0" baseline="0" dirty="0" err="1" smtClean="0"/>
            <a:t>биотехнологических</a:t>
          </a:r>
          <a:r>
            <a:rPr lang="ru-RU" b="1" i="0" baseline="0" dirty="0" smtClean="0"/>
            <a:t> препаратов. </a:t>
          </a:r>
          <a:endParaRPr lang="ru-RU" b="1" dirty="0"/>
        </a:p>
      </dgm:t>
    </dgm:pt>
    <dgm:pt modelId="{512EDA62-184C-4DFB-9178-82D856BB8FFD}" type="parTrans" cxnId="{B27F0A64-7E61-4D03-80AF-5471C008108D}">
      <dgm:prSet/>
      <dgm:spPr/>
      <dgm:t>
        <a:bodyPr/>
        <a:lstStyle/>
        <a:p>
          <a:endParaRPr lang="ru-RU"/>
        </a:p>
      </dgm:t>
    </dgm:pt>
    <dgm:pt modelId="{58CFF0DA-26C6-49C6-AD28-17B838062D1B}" type="sibTrans" cxnId="{B27F0A64-7E61-4D03-80AF-5471C008108D}">
      <dgm:prSet/>
      <dgm:spPr/>
      <dgm:t>
        <a:bodyPr/>
        <a:lstStyle/>
        <a:p>
          <a:endParaRPr lang="ru-RU"/>
        </a:p>
      </dgm:t>
    </dgm:pt>
    <dgm:pt modelId="{6F54C0D2-91F4-41A2-ACD8-56B104373073}">
      <dgm:prSet/>
      <dgm:spPr/>
      <dgm:t>
        <a:bodyPr/>
        <a:lstStyle/>
        <a:p>
          <a:pPr rtl="0"/>
          <a:endParaRPr lang="ru-RU" dirty="0"/>
        </a:p>
      </dgm:t>
    </dgm:pt>
    <dgm:pt modelId="{4FB97197-F2E7-4E6F-9E16-1742E7AB84BD}" type="parTrans" cxnId="{17E6A2AC-4B71-4FB3-88DB-35F69B547371}">
      <dgm:prSet/>
      <dgm:spPr/>
      <dgm:t>
        <a:bodyPr/>
        <a:lstStyle/>
        <a:p>
          <a:endParaRPr lang="ru-RU"/>
        </a:p>
      </dgm:t>
    </dgm:pt>
    <dgm:pt modelId="{92584AA1-873C-4A1D-8C75-2DD854FAB95A}" type="sibTrans" cxnId="{17E6A2AC-4B71-4FB3-88DB-35F69B547371}">
      <dgm:prSet/>
      <dgm:spPr/>
      <dgm:t>
        <a:bodyPr/>
        <a:lstStyle/>
        <a:p>
          <a:endParaRPr lang="ru-RU"/>
        </a:p>
      </dgm:t>
    </dgm:pt>
    <dgm:pt modelId="{B8C01D27-7F9D-4F41-9706-E80215A13974}" type="pres">
      <dgm:prSet presAssocID="{C27FA936-1361-460F-8F22-876234D2E559}" presName="linear" presStyleCnt="0">
        <dgm:presLayoutVars>
          <dgm:animLvl val="lvl"/>
          <dgm:resizeHandles val="exact"/>
        </dgm:presLayoutVars>
      </dgm:prSet>
      <dgm:spPr/>
    </dgm:pt>
    <dgm:pt modelId="{2468A7B2-98F2-48D5-A6BE-04148A8437F7}" type="pres">
      <dgm:prSet presAssocID="{53AEFB49-46C8-4469-B081-74E39364B08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BD841-A8D1-41AE-8E4D-A6C59C145A04}" type="pres">
      <dgm:prSet presAssocID="{53AEFB49-46C8-4469-B081-74E39364B08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27F0A64-7E61-4D03-80AF-5471C008108D}" srcId="{C27FA936-1361-460F-8F22-876234D2E559}" destId="{53AEFB49-46C8-4469-B081-74E39364B083}" srcOrd="0" destOrd="0" parTransId="{512EDA62-184C-4DFB-9178-82D856BB8FFD}" sibTransId="{58CFF0DA-26C6-49C6-AD28-17B838062D1B}"/>
    <dgm:cxn modelId="{A291ED3B-C041-45DC-B0E8-570684DB73C8}" type="presOf" srcId="{53AEFB49-46C8-4469-B081-74E39364B083}" destId="{2468A7B2-98F2-48D5-A6BE-04148A8437F7}" srcOrd="0" destOrd="0" presId="urn:microsoft.com/office/officeart/2005/8/layout/vList2"/>
    <dgm:cxn modelId="{D461B1DD-2056-4F16-9802-BD6E990BA90A}" type="presOf" srcId="{C27FA936-1361-460F-8F22-876234D2E559}" destId="{B8C01D27-7F9D-4F41-9706-E80215A13974}" srcOrd="0" destOrd="0" presId="urn:microsoft.com/office/officeart/2005/8/layout/vList2"/>
    <dgm:cxn modelId="{17E6A2AC-4B71-4FB3-88DB-35F69B547371}" srcId="{53AEFB49-46C8-4469-B081-74E39364B083}" destId="{6F54C0D2-91F4-41A2-ACD8-56B104373073}" srcOrd="0" destOrd="0" parTransId="{4FB97197-F2E7-4E6F-9E16-1742E7AB84BD}" sibTransId="{92584AA1-873C-4A1D-8C75-2DD854FAB95A}"/>
    <dgm:cxn modelId="{9A9C6ACF-F70A-4C36-8446-01534240EF44}" type="presOf" srcId="{6F54C0D2-91F4-41A2-ACD8-56B104373073}" destId="{075BD841-A8D1-41AE-8E4D-A6C59C145A04}" srcOrd="0" destOrd="0" presId="urn:microsoft.com/office/officeart/2005/8/layout/vList2"/>
    <dgm:cxn modelId="{81346DA6-4321-4FAE-8741-B4810127A321}" type="presParOf" srcId="{B8C01D27-7F9D-4F41-9706-E80215A13974}" destId="{2468A7B2-98F2-48D5-A6BE-04148A8437F7}" srcOrd="0" destOrd="0" presId="urn:microsoft.com/office/officeart/2005/8/layout/vList2"/>
    <dgm:cxn modelId="{3403F2CB-456F-4017-ACE6-99588CB8EFEA}" type="presParOf" srcId="{B8C01D27-7F9D-4F41-9706-E80215A13974}" destId="{075BD841-A8D1-41AE-8E4D-A6C59C145A0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4F4CE14-88FD-4998-B54C-DD694E9082C9}">
      <dsp:nvSpPr>
        <dsp:cNvPr id="0" name=""/>
        <dsp:cNvSpPr/>
      </dsp:nvSpPr>
      <dsp:spPr>
        <a:xfrm>
          <a:off x="0" y="315124"/>
          <a:ext cx="8686800" cy="5030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/>
            <a:t>Перспективное направление получения современных лекарств, реагентов для современных диагностических методов, иммунобиологических препаратов для человека и животных. </a:t>
          </a:r>
          <a:endParaRPr lang="ru-RU" sz="4300" b="1" kern="1200" dirty="0"/>
        </a:p>
      </dsp:txBody>
      <dsp:txXfrm>
        <a:off x="0" y="315124"/>
        <a:ext cx="8686800" cy="5030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468A7B2-98F2-48D5-A6BE-04148A8437F7}">
      <dsp:nvSpPr>
        <dsp:cNvPr id="0" name=""/>
        <dsp:cNvSpPr/>
      </dsp:nvSpPr>
      <dsp:spPr>
        <a:xfrm>
          <a:off x="0" y="71036"/>
          <a:ext cx="8784976" cy="49280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Теоретическая и практическая подготовка выпускников профиля позволяет им стать универсальными специалистами в области химической технологии фармацевтических и </a:t>
          </a:r>
          <a:r>
            <a:rPr lang="ru-RU" sz="2700" b="1" kern="1200" dirty="0" err="1" smtClean="0"/>
            <a:t>биотехнологических</a:t>
          </a:r>
          <a:r>
            <a:rPr lang="ru-RU" sz="2700" b="1" kern="1200" dirty="0" smtClean="0"/>
            <a:t> препаратов. Выпускники могут успешно работать как в Ярославской области, так и в других регионах страны на предприятиях и в научно-исследовательских организациях фармацевтической</a:t>
          </a:r>
          <a:r>
            <a:rPr lang="ru-RU" sz="2700" b="1" i="0" kern="1200" baseline="0" dirty="0" smtClean="0"/>
            <a:t> отрасли по производству и контролю качества химико-фармацевтических и </a:t>
          </a:r>
          <a:r>
            <a:rPr lang="ru-RU" sz="2700" b="1" i="0" kern="1200" baseline="0" dirty="0" err="1" smtClean="0"/>
            <a:t>биотехнологических</a:t>
          </a:r>
          <a:r>
            <a:rPr lang="ru-RU" sz="2700" b="1" i="0" kern="1200" baseline="0" dirty="0" smtClean="0"/>
            <a:t> препаратов. </a:t>
          </a:r>
          <a:endParaRPr lang="ru-RU" sz="2700" b="1" kern="1200" dirty="0"/>
        </a:p>
      </dsp:txBody>
      <dsp:txXfrm>
        <a:off x="0" y="71036"/>
        <a:ext cx="8784976" cy="4928039"/>
      </dsp:txXfrm>
    </dsp:sp>
    <dsp:sp modelId="{075BD841-A8D1-41AE-8E4D-A6C59C145A04}">
      <dsp:nvSpPr>
        <dsp:cNvPr id="0" name=""/>
        <dsp:cNvSpPr/>
      </dsp:nvSpPr>
      <dsp:spPr>
        <a:xfrm>
          <a:off x="0" y="4999076"/>
          <a:ext cx="8784976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8923" tIns="34290" rIns="192024" bIns="34290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100" kern="1200" dirty="0"/>
        </a:p>
      </dsp:txBody>
      <dsp:txXfrm>
        <a:off x="0" y="4999076"/>
        <a:ext cx="8784976" cy="447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568D4-891D-4532-BC53-E9103B93BA2A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CBE18-D76E-4E89-8A7A-DCFD851F5C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1470025"/>
          </a:xfrm>
        </p:spPr>
        <p:txBody>
          <a:bodyPr/>
          <a:lstStyle/>
          <a:p>
            <a:r>
              <a:rPr lang="ru-RU" dirty="0" smtClean="0"/>
              <a:t>Направление подготовки </a:t>
            </a:r>
            <a:br>
              <a:rPr lang="ru-RU" dirty="0" smtClean="0"/>
            </a:br>
            <a:r>
              <a:rPr lang="ru-RU" b="1" dirty="0" smtClean="0">
                <a:solidFill>
                  <a:srgbClr val="0070C0"/>
                </a:solidFill>
              </a:rPr>
              <a:t>19.03.01 Биотехнология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869160"/>
            <a:ext cx="7704856" cy="1752600"/>
          </a:xfrm>
        </p:spPr>
        <p:txBody>
          <a:bodyPr/>
          <a:lstStyle/>
          <a:p>
            <a:r>
              <a:rPr lang="ru-RU" dirty="0" smtClean="0"/>
              <a:t>Профиль 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«Фармацевтическая биотехнология»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могут работать выпускники данного профиля?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68"/>
          <a:ext cx="8784976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10318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cs typeface="Times New Roman" pitchFamily="18" charset="0"/>
              </a:rPr>
              <a:t>Получив квалификацию бакалавра по этому направлению, выпускник найдет приложение своим знаниям, таланту, силам и достойно обеспечит свою профессиональную карьеру на современных предприятиях.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9894"/>
            <a:ext cx="4860032" cy="350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412776"/>
            <a:ext cx="324036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" y="5450741"/>
            <a:ext cx="5004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*Студенты  во время выполнения лабораторных работ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48064" y="4077072"/>
            <a:ext cx="3624580" cy="24723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Мы будем рады, если вы станете нашими студентами!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" name="Picture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2995673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26" descr="IMG_6153.JPG"/>
          <p:cNvPicPr>
            <a:picLocks noChangeAspect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2987824" y="1556792"/>
            <a:ext cx="2808312" cy="316835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Рисунок 5" descr="IMG_6149.JPG"/>
          <p:cNvPicPr/>
          <p:nvPr/>
        </p:nvPicPr>
        <p:blipFill>
          <a:blip r:embed="rId4" cstate="print">
            <a:lum bright="8000"/>
          </a:blip>
          <a:srcRect/>
          <a:stretch>
            <a:fillRect/>
          </a:stretch>
        </p:blipFill>
        <p:spPr bwMode="auto">
          <a:xfrm>
            <a:off x="5796136" y="1556792"/>
            <a:ext cx="3347864" cy="309634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123728" y="5013176"/>
            <a:ext cx="37091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* Фото из лаборатории </a:t>
            </a:r>
            <a:r>
              <a:rPr lang="ru-RU" dirty="0"/>
              <a:t>кафедры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Биотехнология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30963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совокупность </a:t>
            </a:r>
            <a:r>
              <a:rPr lang="ru-RU" b="1" dirty="0">
                <a:solidFill>
                  <a:schemeClr val="bg1"/>
                </a:solidFill>
              </a:rPr>
              <a:t>технологических процессов, </a:t>
            </a:r>
          </a:p>
          <a:p>
            <a:r>
              <a:rPr lang="ru-RU" b="1" dirty="0">
                <a:solidFill>
                  <a:schemeClr val="bg1"/>
                </a:solidFill>
              </a:rPr>
              <a:t> которые осуществляются  с помощью живых систем (клетки животных и растений, микроорганизмы) и их компонентов с целью получения полезных для человека продуктов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Фармацевтическая биотехнология </a:t>
            </a:r>
            <a:endParaRPr lang="ru-RU" b="1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96752"/>
          <a:ext cx="8686800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Микроорганизмы </a:t>
            </a:r>
            <a:r>
              <a:rPr lang="ru-RU" b="1" dirty="0">
                <a:solidFill>
                  <a:srgbClr val="0070C0"/>
                </a:solidFill>
              </a:rPr>
              <a:t>используются в получении таких важных классов соединений, как гормоны, </a:t>
            </a:r>
            <a:r>
              <a:rPr lang="ru-RU" b="1" dirty="0" smtClean="0">
                <a:solidFill>
                  <a:srgbClr val="0070C0"/>
                </a:solidFill>
              </a:rPr>
              <a:t>антибиотики</a:t>
            </a:r>
            <a:r>
              <a:rPr lang="ru-RU" b="1" dirty="0">
                <a:solidFill>
                  <a:srgbClr val="0070C0"/>
                </a:solidFill>
              </a:rPr>
              <a:t>, ферменты, витамины и </a:t>
            </a:r>
            <a:r>
              <a:rPr lang="ru-RU" b="1" dirty="0" smtClean="0">
                <a:solidFill>
                  <a:srgbClr val="0070C0"/>
                </a:solidFill>
              </a:rPr>
              <a:t>др.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92896"/>
            <a:ext cx="6192688" cy="4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объекты профессиональной деятельности выпускников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3465513" cy="587727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микроорганизмы, клеточные культуры животных и растений, вирусы, ферменты, биологически активные химические вещества;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приборы и оборудование для изучения свойств используемых микроорганизмов, клеточных культур, получаемых с их помощью веществ в лабораторных и промышленных условиях; </a:t>
            </a:r>
            <a:endParaRPr kumimoji="0" lang="ru-RU" sz="2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52736"/>
            <a:ext cx="58681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9675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объекты профессиональной деятельности выпускников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96752"/>
            <a:ext cx="3563888" cy="56612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установки и оборудование для проведения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биотехнологических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процессов при получении вакцин, антибиотиков, гормональных препаратов; средства контроля качества сырья, полуфабрикатов и готовой продукции</a:t>
            </a:r>
            <a:endParaRPr lang="ru-RU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88840"/>
            <a:ext cx="57241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defTabSz="1031875" fontAlgn="base">
              <a:spcAft>
                <a:spcPct val="0"/>
              </a:spcAft>
              <a:tabLst>
                <a:tab pos="0" algn="l"/>
                <a:tab pos="1030288" algn="l"/>
                <a:tab pos="2062163" algn="l"/>
                <a:tab pos="3094038" algn="l"/>
                <a:tab pos="4125913" algn="l"/>
                <a:tab pos="5157788" algn="l"/>
                <a:tab pos="6189663" algn="l"/>
                <a:tab pos="7221538" algn="l"/>
                <a:tab pos="8253413" algn="l"/>
                <a:tab pos="9285288" algn="l"/>
                <a:tab pos="1031716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программу обучения по профилю входят: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5517232"/>
          </a:xfrm>
        </p:spPr>
        <p:txBody>
          <a:bodyPr>
            <a:normAutofit lnSpcReduction="10000"/>
          </a:bodyPr>
          <a:lstStyle/>
          <a:p>
            <a:pPr marL="514350" lvl="0" indent="-514350" defTabSz="1031875" fontAlgn="base">
              <a:spcBef>
                <a:spcPct val="0"/>
              </a:spcBef>
              <a:spcAft>
                <a:spcPct val="0"/>
              </a:spcAft>
              <a:buSzPct val="100000"/>
              <a:buFont typeface="Wingdings" pitchFamily="2" charset="2"/>
              <a:buChar char="Ø"/>
              <a:tabLst>
                <a:tab pos="0" algn="l"/>
                <a:tab pos="1030288" algn="l"/>
                <a:tab pos="2062163" algn="l"/>
                <a:tab pos="3094038" algn="l"/>
                <a:tab pos="4125913" algn="l"/>
                <a:tab pos="5157788" algn="l"/>
                <a:tab pos="6189663" algn="l"/>
                <a:tab pos="7221538" algn="l"/>
                <a:tab pos="8253413" algn="l"/>
                <a:tab pos="9285288" algn="l"/>
                <a:tab pos="103171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основ надлежащей  практики фармацевтических производств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GMP)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lvl="0" indent="-514350" defTabSz="103187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1030288" algn="l"/>
                <a:tab pos="2062163" algn="l"/>
                <a:tab pos="3094038" algn="l"/>
                <a:tab pos="4125913" algn="l"/>
                <a:tab pos="5157788" algn="l"/>
                <a:tab pos="6189663" algn="l"/>
                <a:tab pos="7221538" algn="l"/>
                <a:tab pos="8253413" algn="l"/>
                <a:tab pos="9285288" algn="l"/>
                <a:tab pos="103171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Изучение химической технологии  и методов контроля качества лекарственных  биопрепаратов; </a:t>
            </a:r>
          </a:p>
          <a:p>
            <a:pPr marL="514350" lvl="0" indent="-514350" algn="just" defTabSz="103187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1030288" algn="l"/>
                <a:tab pos="2062163" algn="l"/>
                <a:tab pos="3094038" algn="l"/>
                <a:tab pos="4125913" algn="l"/>
                <a:tab pos="5157788" algn="l"/>
                <a:tab pos="6189663" algn="l"/>
                <a:tab pos="7221538" algn="l"/>
                <a:tab pos="8253413" algn="l"/>
                <a:tab pos="9285288" algn="l"/>
                <a:tab pos="103171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Фармацевтическая микробиология</a:t>
            </a:r>
          </a:p>
          <a:p>
            <a:pPr marL="514350" indent="-514350" defTabSz="1031875" fontAlgn="base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  <a:tabLst>
                <a:tab pos="0" algn="l"/>
                <a:tab pos="1030288" algn="l"/>
                <a:tab pos="2062163" algn="l"/>
                <a:tab pos="3094038" algn="l"/>
                <a:tab pos="4125913" algn="l"/>
                <a:tab pos="5157788" algn="l"/>
                <a:tab pos="6189663" algn="l"/>
                <a:tab pos="7221538" algn="l"/>
                <a:tab pos="8253413" algn="l"/>
                <a:tab pos="9285288" algn="l"/>
                <a:tab pos="10317163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проектирования «чистых помещений»; </a:t>
            </a:r>
          </a:p>
          <a:p>
            <a:pPr marL="514350" lvl="0" indent="-514350">
              <a:buFont typeface="Wingdings" pitchFamily="2" charset="2"/>
              <a:buChar char="Ø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Основы культивирования, выделения и очистки продуктов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биотехнологического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производства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r>
              <a:rPr lang="ru-RU" dirty="0" smtClean="0"/>
              <a:t>Реализуется на современных промышленных </a:t>
            </a:r>
            <a:r>
              <a:rPr lang="ru-RU" dirty="0" err="1" smtClean="0"/>
              <a:t>биотехнологических</a:t>
            </a:r>
            <a:r>
              <a:rPr lang="ru-RU" dirty="0" smtClean="0"/>
              <a:t> </a:t>
            </a:r>
            <a:r>
              <a:rPr lang="ru-RU" dirty="0" smtClean="0"/>
              <a:t>производствах, например, АО «</a:t>
            </a:r>
            <a:r>
              <a:rPr lang="ru-RU" dirty="0" err="1" smtClean="0"/>
              <a:t>Р-Фарм</a:t>
            </a:r>
            <a:r>
              <a:rPr lang="ru-RU" dirty="0" smtClean="0"/>
              <a:t>», МБЦ АО«Генериум»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221089"/>
            <a:ext cx="4788024" cy="263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434679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438735"/>
            <a:ext cx="3528392" cy="441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Ежегодная стажировка </a:t>
            </a:r>
            <a:r>
              <a:rPr lang="ru-RU" b="1" dirty="0"/>
              <a:t>студентов на </a:t>
            </a:r>
            <a:r>
              <a:rPr lang="ru-RU" b="1" dirty="0" smtClean="0"/>
              <a:t> Международной </a:t>
            </a:r>
            <a:r>
              <a:rPr lang="ru-RU" b="1" dirty="0"/>
              <a:t>выставке «</a:t>
            </a:r>
            <a:r>
              <a:rPr lang="ru-RU" b="1" dirty="0" err="1"/>
              <a:t>Фармтех</a:t>
            </a:r>
            <a:r>
              <a:rPr lang="ru-RU" b="1" dirty="0"/>
              <a:t>»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6642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21696"/>
            <a:ext cx="46805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340768"/>
            <a:ext cx="46085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304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Направление подготовки  19.03.01 Биотехнология</vt:lpstr>
      <vt:lpstr>Биотехнология</vt:lpstr>
      <vt:lpstr>Фармацевтическая биотехнология </vt:lpstr>
      <vt:lpstr> Микроорганизмы используются в получении таких важных классов соединений, как гормоны, антибиотики, ферменты, витамины и др. </vt:lpstr>
      <vt:lpstr>Основные объекты профессиональной деятельности выпускников</vt:lpstr>
      <vt:lpstr>Основные объекты профессиональной деятельности выпускников</vt:lpstr>
      <vt:lpstr>В программу обучения по профилю входят: </vt:lpstr>
      <vt:lpstr>Практика</vt:lpstr>
      <vt:lpstr>Ежегодная стажировка студентов на  Международной выставке «Фармтех»</vt:lpstr>
      <vt:lpstr> Где могут работать выпускники данного профиля? </vt:lpstr>
      <vt:lpstr>Слайд 11</vt:lpstr>
      <vt:lpstr>Мы будем рады, если вы станете нашими студентами!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подготовки  19.03.01 Биотехнология</dc:title>
  <dc:creator>User</dc:creator>
  <cp:lastModifiedBy>User</cp:lastModifiedBy>
  <cp:revision>3</cp:revision>
  <dcterms:created xsi:type="dcterms:W3CDTF">2023-07-06T15:40:08Z</dcterms:created>
  <dcterms:modified xsi:type="dcterms:W3CDTF">2023-07-06T17:48:12Z</dcterms:modified>
</cp:coreProperties>
</file>