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79" r:id="rId2"/>
    <p:sldId id="280" r:id="rId3"/>
    <p:sldId id="281" r:id="rId4"/>
    <p:sldId id="259" r:id="rId5"/>
    <p:sldId id="267" r:id="rId6"/>
    <p:sldId id="282" r:id="rId7"/>
    <p:sldId id="264" r:id="rId8"/>
    <p:sldId id="265" r:id="rId9"/>
    <p:sldId id="25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A3D9"/>
    <a:srgbClr val="EC7200"/>
    <a:srgbClr val="71747B"/>
    <a:srgbClr val="1F2937"/>
    <a:srgbClr val="0B4F8C"/>
    <a:srgbClr val="E6EEF6"/>
    <a:srgbClr val="0A418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58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E45FE-78AE-0AFC-B7A1-4768B4B3E9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DF3CF9-A6D0-A547-F569-82DE46CDA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7235B0-EA36-8D9C-14A1-AC97604DF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F038FF-4907-D71C-CB3D-5EAFD78E9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A5C04C-737E-FF98-38B8-8468E4A86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156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59282-0D6B-716B-26C4-A078EA2DD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31AABA-A635-C454-87C7-D1B318D165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363612-6E37-B861-5106-24BAA7940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05BECE-642D-9EF6-E7FB-DDAAC4415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07A8DB-DA63-A4BD-5BE8-1CA198F0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360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783CEEB-A6AF-F9F7-C7AE-62EE87EF95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2A8E35-A51A-E868-A9C8-95B922453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386126-7F3B-552E-4797-E7D367F5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9342BF-7945-231F-BC3F-EB35DE17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37142A-A5C1-CB3B-CF6C-C5A2D9B35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293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2">
            <a:extLst>
              <a:ext uri="{FF2B5EF4-FFF2-40B4-BE49-F238E27FC236}">
                <a16:creationId xmlns:a16="http://schemas.microsoft.com/office/drawing/2014/main" id="{ACAF2F8D-347F-4E9E-9F31-FFC699DFBC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Holder 3">
            <a:extLst>
              <a:ext uri="{FF2B5EF4-FFF2-40B4-BE49-F238E27FC236}">
                <a16:creationId xmlns:a16="http://schemas.microsoft.com/office/drawing/2014/main" id="{E85AD0AB-6595-4853-9F48-FA573AB44DE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A70C13-B0BD-44C2-BD40-3E34B71AF292}" type="datetimeFigureOut">
              <a:rPr lang="en-US"/>
              <a:pPr>
                <a:defRPr/>
              </a:pPr>
              <a:t>2/22/2026</a:t>
            </a:fld>
            <a:endParaRPr lang="en-US"/>
          </a:p>
        </p:txBody>
      </p:sp>
      <p:sp>
        <p:nvSpPr>
          <p:cNvPr id="9" name="Holder 4">
            <a:extLst>
              <a:ext uri="{FF2B5EF4-FFF2-40B4-BE49-F238E27FC236}">
                <a16:creationId xmlns:a16="http://schemas.microsoft.com/office/drawing/2014/main" id="{2C4E2FD5-4183-4925-8BE1-CF1F4D112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6E9EA5-FC9C-48A7-89E1-B762E1C21547}" type="slidenum">
              <a:rPr/>
              <a:pPr>
                <a:defRPr/>
              </a:pPr>
              <a:t>‹#›</a:t>
            </a:fld>
            <a:endParaRPr/>
          </a:p>
        </p:txBody>
      </p:sp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97795AB4-2F0D-4C8A-A0E3-5E68BBD4D4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0"/>
            <a:ext cx="1155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654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B64A2C-310D-79C4-4808-84B88A02B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16E403-14FA-AC5E-ADB3-127929C7F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884329-E59D-9537-C7D9-7150C7B2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165C66-EDC0-3FB5-60E0-AE104F2F4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11255D-1297-B741-4A51-10E798F75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283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C7D3C-5AE5-E23D-2C12-91F542ACA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7AA18F-E4CC-FF4C-617E-089868F75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B20CED-7190-1012-F169-70716D6CF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3207CA-575F-AFE6-B9D3-1E5BA3FC8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349D13-7D59-F521-54A4-92AE71403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36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DD44A-7046-60AA-7913-7D483D6ED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4BAEFE-B88E-811B-3818-08F7C821D4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C5ED48-AA7A-FEA8-14BD-329D4DC18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392A89-D21C-BA0F-3B7D-75B6323B0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6173CD-688B-8176-9EF5-A98D39B78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ADC398-C573-EEF5-B616-EA216310A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918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290BB-D5A8-58F4-C3F4-CB28707FE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5A1D08-C12D-017E-C744-675456F19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82F319-FE91-9395-49B2-CF1BDE9FC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6B071D-BAE2-9B03-D58B-CA4D8CDC3E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1217595-ED15-0B80-ABBF-246B604ACD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DC8307-7271-D160-A063-191B552E8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85C49A5-3000-86AA-1C2F-A71C65415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B0BA08-A8DC-08CE-3AA0-F72697C7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781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6AF0D-DD72-6E0A-EB0E-AD4A137B5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236FB6-0154-7D6E-CC37-255C44AB1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091D90A-345E-E05E-7107-0911A17D5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129CBA-B949-A01B-5275-017C61265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702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6B04A9C-6F6A-D064-00E1-1EA462BB5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4DF0049-FEE5-3D90-F36E-8EC2D517F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BE792B-3008-07D0-68A8-B96A7C05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414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ECC9A2-462C-DD55-2583-49D16AE5A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4D907C-F2CE-2640-5EA7-53B6A40A2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CC2F15-C3C3-9BCF-0BDC-467CDA9D9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FA44A2-CB23-FA7E-3A1B-73D8F812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B97A99-CD39-2106-4912-1948177B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4711D8-021A-8FB1-6F50-7EA00457B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032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2F1A61-B1F8-1063-A771-DB86EEE58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460234-9509-B22C-E3E0-FFE8B183D8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4E7D30-3013-648C-B12E-E49A3EC95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D12623-896C-E74D-7E0B-1D160338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08DA0F-EE95-A849-483D-0F73D8A44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001FF4-F7AE-B167-5219-1222332D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694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EC9362-0D64-4070-7AE5-9BCBF33CE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BE9B1B-2FE8-851C-0155-58D76CFBC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58CAC8-4E4B-90F5-EC10-31909C753A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B3F116-C3E7-1843-18EE-B6E7FBC58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01FD1A-16BE-FCEE-EA41-965B5DBB7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02FDE69A-07B0-A54B-9B8B-D4274A021F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0"/>
            <a:ext cx="1155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94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g"/><Relationship Id="rId7" Type="http://schemas.microsoft.com/office/2007/relationships/hdphoto" Target="../media/hdphoto2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4.jpg"/><Relationship Id="rId5" Type="http://schemas.openxmlformats.org/officeDocument/2006/relationships/image" Target="../media/image9.svg"/><Relationship Id="rId10" Type="http://schemas.openxmlformats.org/officeDocument/2006/relationships/image" Target="../media/image13.jpeg"/><Relationship Id="rId4" Type="http://schemas.openxmlformats.org/officeDocument/2006/relationships/image" Target="../media/image8.png"/><Relationship Id="rId9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>
            <a:extLst>
              <a:ext uri="{FF2B5EF4-FFF2-40B4-BE49-F238E27FC236}">
                <a16:creationId xmlns:a16="http://schemas.microsoft.com/office/drawing/2014/main" id="{890CBEC2-0E16-22DA-04C5-86DBF2647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589"/>
            <a:ext cx="12271617" cy="729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254E776-AD25-8840-745F-4854F91ED022}"/>
              </a:ext>
            </a:extLst>
          </p:cNvPr>
          <p:cNvSpPr/>
          <p:nvPr/>
        </p:nvSpPr>
        <p:spPr>
          <a:xfrm>
            <a:off x="0" y="0"/>
            <a:ext cx="12271617" cy="7059567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148" name="Группа 1">
            <a:extLst>
              <a:ext uri="{FF2B5EF4-FFF2-40B4-BE49-F238E27FC236}">
                <a16:creationId xmlns:a16="http://schemas.microsoft.com/office/drawing/2014/main" id="{0BDF98F4-3D23-400E-A9D0-816D290CD878}"/>
              </a:ext>
            </a:extLst>
          </p:cNvPr>
          <p:cNvGrpSpPr>
            <a:grpSpLocks/>
          </p:cNvGrpSpPr>
          <p:nvPr/>
        </p:nvGrpSpPr>
        <p:grpSpPr bwMode="auto">
          <a:xfrm>
            <a:off x="8783760" y="3736732"/>
            <a:ext cx="3005773" cy="922749"/>
            <a:chOff x="1423988" y="1036638"/>
            <a:chExt cx="3314700" cy="1017587"/>
          </a:xfrm>
        </p:grpSpPr>
        <p:sp>
          <p:nvSpPr>
            <p:cNvPr id="6150" name="object 5">
              <a:extLst>
                <a:ext uri="{FF2B5EF4-FFF2-40B4-BE49-F238E27FC236}">
                  <a16:creationId xmlns:a16="http://schemas.microsoft.com/office/drawing/2014/main" id="{8B674EC7-B665-4AB1-A001-80861ED7E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0488" y="1036638"/>
              <a:ext cx="2108200" cy="998537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 sz="1632"/>
            </a:p>
          </p:txBody>
        </p:sp>
        <p:sp>
          <p:nvSpPr>
            <p:cNvPr id="6151" name="object 6">
              <a:extLst>
                <a:ext uri="{FF2B5EF4-FFF2-40B4-BE49-F238E27FC236}">
                  <a16:creationId xmlns:a16="http://schemas.microsoft.com/office/drawing/2014/main" id="{3EFE5B1C-2E99-421E-8856-D1261E392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513" y="1831975"/>
              <a:ext cx="612775" cy="222250"/>
            </a:xfrm>
            <a:custGeom>
              <a:avLst/>
              <a:gdLst>
                <a:gd name="T0" fmla="*/ 612273 w 612775"/>
                <a:gd name="T1" fmla="*/ 0 h 222885"/>
                <a:gd name="T2" fmla="*/ 0 w 612775"/>
                <a:gd name="T3" fmla="*/ 0 h 222885"/>
                <a:gd name="T4" fmla="*/ 0 w 612775"/>
                <a:gd name="T5" fmla="*/ 215765 h 222885"/>
                <a:gd name="T6" fmla="*/ 317826 w 612775"/>
                <a:gd name="T7" fmla="*/ 215765 h 222885"/>
                <a:gd name="T8" fmla="*/ 369176 w 612775"/>
                <a:gd name="T9" fmla="*/ 211595 h 222885"/>
                <a:gd name="T10" fmla="*/ 417767 w 612775"/>
                <a:gd name="T11" fmla="*/ 199539 h 222885"/>
                <a:gd name="T12" fmla="*/ 462900 w 612775"/>
                <a:gd name="T13" fmla="*/ 180285 h 222885"/>
                <a:gd name="T14" fmla="*/ 503877 w 612775"/>
                <a:gd name="T15" fmla="*/ 154517 h 222885"/>
                <a:gd name="T16" fmla="*/ 540001 w 612775"/>
                <a:gd name="T17" fmla="*/ 122921 h 222885"/>
                <a:gd name="T18" fmla="*/ 570574 w 612775"/>
                <a:gd name="T19" fmla="*/ 86177 h 222885"/>
                <a:gd name="T20" fmla="*/ 594897 w 612775"/>
                <a:gd name="T21" fmla="*/ 44975 h 222885"/>
                <a:gd name="T22" fmla="*/ 612273 w 612775"/>
                <a:gd name="T23" fmla="*/ 0 h 2228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12775" h="222885">
                  <a:moveTo>
                    <a:pt x="612273" y="0"/>
                  </a:moveTo>
                  <a:lnTo>
                    <a:pt x="0" y="0"/>
                  </a:lnTo>
                  <a:lnTo>
                    <a:pt x="0" y="222644"/>
                  </a:lnTo>
                  <a:lnTo>
                    <a:pt x="317826" y="222644"/>
                  </a:lnTo>
                  <a:lnTo>
                    <a:pt x="369176" y="218341"/>
                  </a:lnTo>
                  <a:lnTo>
                    <a:pt x="417767" y="205901"/>
                  </a:lnTo>
                  <a:lnTo>
                    <a:pt x="462900" y="186033"/>
                  </a:lnTo>
                  <a:lnTo>
                    <a:pt x="503877" y="159443"/>
                  </a:lnTo>
                  <a:lnTo>
                    <a:pt x="540001" y="126837"/>
                  </a:lnTo>
                  <a:lnTo>
                    <a:pt x="570574" y="88924"/>
                  </a:lnTo>
                  <a:lnTo>
                    <a:pt x="594897" y="46409"/>
                  </a:lnTo>
                  <a:lnTo>
                    <a:pt x="612273" y="0"/>
                  </a:lnTo>
                  <a:close/>
                </a:path>
              </a:pathLst>
            </a:custGeom>
            <a:solidFill>
              <a:srgbClr val="EC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632"/>
            </a:p>
          </p:txBody>
        </p:sp>
        <p:sp>
          <p:nvSpPr>
            <p:cNvPr id="6152" name="object 7">
              <a:extLst>
                <a:ext uri="{FF2B5EF4-FFF2-40B4-BE49-F238E27FC236}">
                  <a16:creationId xmlns:a16="http://schemas.microsoft.com/office/drawing/2014/main" id="{B73EE5BD-AD88-4BCC-9499-38814C863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3988" y="1052513"/>
              <a:ext cx="1001712" cy="1001712"/>
            </a:xfrm>
            <a:custGeom>
              <a:avLst/>
              <a:gdLst>
                <a:gd name="T0" fmla="*/ 998412 w 1002030"/>
                <a:gd name="T1" fmla="*/ 0 h 1002030"/>
                <a:gd name="T2" fmla="*/ 305069 w 1002030"/>
                <a:gd name="T3" fmla="*/ 0 h 1002030"/>
                <a:gd name="T4" fmla="*/ 255595 w 1002030"/>
                <a:gd name="T5" fmla="*/ 3996 h 1002030"/>
                <a:gd name="T6" fmla="*/ 208658 w 1002030"/>
                <a:gd name="T7" fmla="*/ 15554 h 1002030"/>
                <a:gd name="T8" fmla="*/ 164888 w 1002030"/>
                <a:gd name="T9" fmla="*/ 34055 h 1002030"/>
                <a:gd name="T10" fmla="*/ 124908 w 1002030"/>
                <a:gd name="T11" fmla="*/ 58866 h 1002030"/>
                <a:gd name="T12" fmla="*/ 89368 w 1002030"/>
                <a:gd name="T13" fmla="*/ 89368 h 1002030"/>
                <a:gd name="T14" fmla="*/ 58866 w 1002030"/>
                <a:gd name="T15" fmla="*/ 124909 h 1002030"/>
                <a:gd name="T16" fmla="*/ 34054 w 1002030"/>
                <a:gd name="T17" fmla="*/ 164889 h 1002030"/>
                <a:gd name="T18" fmla="*/ 15554 w 1002030"/>
                <a:gd name="T19" fmla="*/ 208659 h 1002030"/>
                <a:gd name="T20" fmla="*/ 3996 w 1002030"/>
                <a:gd name="T21" fmla="*/ 255596 h 1002030"/>
                <a:gd name="T22" fmla="*/ 0 w 1002030"/>
                <a:gd name="T23" fmla="*/ 305070 h 1002030"/>
                <a:gd name="T24" fmla="*/ 4697 w 1002030"/>
                <a:gd name="T25" fmla="*/ 359135 h 1002030"/>
                <a:gd name="T26" fmla="*/ 18287 w 1002030"/>
                <a:gd name="T27" fmla="*/ 410039 h 1002030"/>
                <a:gd name="T28" fmla="*/ 40073 w 1002030"/>
                <a:gd name="T29" fmla="*/ 456993 h 1002030"/>
                <a:gd name="T30" fmla="*/ 69334 w 1002030"/>
                <a:gd name="T31" fmla="*/ 499207 h 1002030"/>
                <a:gd name="T32" fmla="*/ 40137 w 1002030"/>
                <a:gd name="T33" fmla="*/ 541428 h 1002030"/>
                <a:gd name="T34" fmla="*/ 18344 w 1002030"/>
                <a:gd name="T35" fmla="*/ 588415 h 1002030"/>
                <a:gd name="T36" fmla="*/ 4716 w 1002030"/>
                <a:gd name="T37" fmla="*/ 639335 h 1002030"/>
                <a:gd name="T38" fmla="*/ 0 w 1002030"/>
                <a:gd name="T39" fmla="*/ 693344 h 1002030"/>
                <a:gd name="T40" fmla="*/ 0 w 1002030"/>
                <a:gd name="T41" fmla="*/ 998413 h 1002030"/>
                <a:gd name="T42" fmla="*/ 221867 w 1002030"/>
                <a:gd name="T43" fmla="*/ 998413 h 1002030"/>
                <a:gd name="T44" fmla="*/ 221867 w 1002030"/>
                <a:gd name="T45" fmla="*/ 693344 h 1002030"/>
                <a:gd name="T46" fmla="*/ 228404 w 1002030"/>
                <a:gd name="T47" fmla="*/ 660962 h 1002030"/>
                <a:gd name="T48" fmla="*/ 246244 w 1002030"/>
                <a:gd name="T49" fmla="*/ 634513 h 1002030"/>
                <a:gd name="T50" fmla="*/ 272684 w 1002030"/>
                <a:gd name="T51" fmla="*/ 616683 h 1002030"/>
                <a:gd name="T52" fmla="*/ 305069 w 1002030"/>
                <a:gd name="T53" fmla="*/ 610143 h 1002030"/>
                <a:gd name="T54" fmla="*/ 998412 w 1002030"/>
                <a:gd name="T55" fmla="*/ 610143 h 1002030"/>
                <a:gd name="T56" fmla="*/ 998412 w 1002030"/>
                <a:gd name="T57" fmla="*/ 388275 h 1002030"/>
                <a:gd name="T58" fmla="*/ 305069 w 1002030"/>
                <a:gd name="T59" fmla="*/ 388275 h 1002030"/>
                <a:gd name="T60" fmla="*/ 272684 w 1002030"/>
                <a:gd name="T61" fmla="*/ 381736 h 1002030"/>
                <a:gd name="T62" fmla="*/ 246244 w 1002030"/>
                <a:gd name="T63" fmla="*/ 363898 h 1002030"/>
                <a:gd name="T64" fmla="*/ 228404 w 1002030"/>
                <a:gd name="T65" fmla="*/ 337456 h 1002030"/>
                <a:gd name="T66" fmla="*/ 221867 w 1002030"/>
                <a:gd name="T67" fmla="*/ 305070 h 1002030"/>
                <a:gd name="T68" fmla="*/ 228404 w 1002030"/>
                <a:gd name="T69" fmla="*/ 272685 h 1002030"/>
                <a:gd name="T70" fmla="*/ 246244 w 1002030"/>
                <a:gd name="T71" fmla="*/ 246245 h 1002030"/>
                <a:gd name="T72" fmla="*/ 272684 w 1002030"/>
                <a:gd name="T73" fmla="*/ 228405 h 1002030"/>
                <a:gd name="T74" fmla="*/ 305069 w 1002030"/>
                <a:gd name="T75" fmla="*/ 221868 h 1002030"/>
                <a:gd name="T76" fmla="*/ 998412 w 1002030"/>
                <a:gd name="T77" fmla="*/ 221868 h 1002030"/>
                <a:gd name="T78" fmla="*/ 998412 w 1002030"/>
                <a:gd name="T79" fmla="*/ 0 h 100203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002030" h="1002030">
                  <a:moveTo>
                    <a:pt x="1001904" y="0"/>
                  </a:moveTo>
                  <a:lnTo>
                    <a:pt x="306136" y="0"/>
                  </a:lnTo>
                  <a:lnTo>
                    <a:pt x="256486" y="4007"/>
                  </a:lnTo>
                  <a:lnTo>
                    <a:pt x="209384" y="15609"/>
                  </a:lnTo>
                  <a:lnTo>
                    <a:pt x="165461" y="34176"/>
                  </a:lnTo>
                  <a:lnTo>
                    <a:pt x="125348" y="59075"/>
                  </a:lnTo>
                  <a:lnTo>
                    <a:pt x="89676" y="89676"/>
                  </a:lnTo>
                  <a:lnTo>
                    <a:pt x="59075" y="125349"/>
                  </a:lnTo>
                  <a:lnTo>
                    <a:pt x="34175" y="165462"/>
                  </a:lnTo>
                  <a:lnTo>
                    <a:pt x="15609" y="209385"/>
                  </a:lnTo>
                  <a:lnTo>
                    <a:pt x="4007" y="256487"/>
                  </a:lnTo>
                  <a:lnTo>
                    <a:pt x="0" y="306137"/>
                  </a:lnTo>
                  <a:lnTo>
                    <a:pt x="4708" y="360389"/>
                  </a:lnTo>
                  <a:lnTo>
                    <a:pt x="18353" y="411471"/>
                  </a:lnTo>
                  <a:lnTo>
                    <a:pt x="40216" y="458589"/>
                  </a:lnTo>
                  <a:lnTo>
                    <a:pt x="69576" y="500955"/>
                  </a:lnTo>
                  <a:lnTo>
                    <a:pt x="40280" y="543320"/>
                  </a:lnTo>
                  <a:lnTo>
                    <a:pt x="18410" y="590472"/>
                  </a:lnTo>
                  <a:lnTo>
                    <a:pt x="4729" y="641570"/>
                  </a:lnTo>
                  <a:lnTo>
                    <a:pt x="0" y="695769"/>
                  </a:lnTo>
                  <a:lnTo>
                    <a:pt x="0" y="1001905"/>
                  </a:lnTo>
                  <a:lnTo>
                    <a:pt x="222644" y="1001905"/>
                  </a:lnTo>
                  <a:lnTo>
                    <a:pt x="222644" y="695769"/>
                  </a:lnTo>
                  <a:lnTo>
                    <a:pt x="229207" y="663272"/>
                  </a:lnTo>
                  <a:lnTo>
                    <a:pt x="247102" y="636733"/>
                  </a:lnTo>
                  <a:lnTo>
                    <a:pt x="273641" y="618839"/>
                  </a:lnTo>
                  <a:lnTo>
                    <a:pt x="306136" y="612277"/>
                  </a:lnTo>
                  <a:lnTo>
                    <a:pt x="1001904" y="612277"/>
                  </a:lnTo>
                  <a:lnTo>
                    <a:pt x="1001904" y="389632"/>
                  </a:lnTo>
                  <a:lnTo>
                    <a:pt x="306136" y="389632"/>
                  </a:lnTo>
                  <a:lnTo>
                    <a:pt x="273641" y="383069"/>
                  </a:lnTo>
                  <a:lnTo>
                    <a:pt x="247102" y="365174"/>
                  </a:lnTo>
                  <a:lnTo>
                    <a:pt x="229207" y="338633"/>
                  </a:lnTo>
                  <a:lnTo>
                    <a:pt x="222644" y="306137"/>
                  </a:lnTo>
                  <a:lnTo>
                    <a:pt x="229207" y="273642"/>
                  </a:lnTo>
                  <a:lnTo>
                    <a:pt x="247102" y="247103"/>
                  </a:lnTo>
                  <a:lnTo>
                    <a:pt x="273641" y="229208"/>
                  </a:lnTo>
                  <a:lnTo>
                    <a:pt x="306136" y="222646"/>
                  </a:lnTo>
                  <a:lnTo>
                    <a:pt x="1001904" y="222646"/>
                  </a:lnTo>
                  <a:lnTo>
                    <a:pt x="10019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632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DFADA4-7B79-42EA-8AA5-24DC41EEF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659" y="551675"/>
            <a:ext cx="2317924" cy="23179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EF0C5A-E0A2-AEEB-8F9D-B724B0E6A510}"/>
              </a:ext>
            </a:extLst>
          </p:cNvPr>
          <p:cNvSpPr txBox="1"/>
          <p:nvPr/>
        </p:nvSpPr>
        <p:spPr>
          <a:xfrm>
            <a:off x="315377" y="203480"/>
            <a:ext cx="578062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ИНСТИТУТ</a:t>
            </a:r>
          </a:p>
          <a:p>
            <a:r>
              <a:rPr lang="ru-RU" sz="48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ИНЖЕНЕРОВ </a:t>
            </a:r>
          </a:p>
          <a:p>
            <a:r>
              <a:rPr lang="ru-RU" sz="48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СТРОИТЕЛЬСТВА </a:t>
            </a:r>
          </a:p>
          <a:p>
            <a:r>
              <a:rPr lang="ru-RU" sz="48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И ТРАНСПОРТА</a:t>
            </a:r>
            <a:r>
              <a:rPr lang="en-US" sz="48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 </a:t>
            </a:r>
            <a:endParaRPr lang="ru-RU" sz="4800" b="1" spc="200" dirty="0">
              <a:solidFill>
                <a:srgbClr val="FFFFFF"/>
              </a:solidFill>
              <a:cs typeface="Poppins" panose="000008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3B7E4C-41EF-AB8F-4EE3-3F62F1E307C1}"/>
              </a:ext>
            </a:extLst>
          </p:cNvPr>
          <p:cNvSpPr txBox="1"/>
          <p:nvPr/>
        </p:nvSpPr>
        <p:spPr>
          <a:xfrm>
            <a:off x="315377" y="4642206"/>
            <a:ext cx="544297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08.04.01 Строительство</a:t>
            </a:r>
          </a:p>
          <a:p>
            <a:r>
              <a:rPr lang="ru-RU" sz="2600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профиль: Инфраструктурное обеспечение территориального развития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3BD21C-9AA9-7705-B288-C90D4D93535A}"/>
              </a:ext>
            </a:extLst>
          </p:cNvPr>
          <p:cNvSpPr txBox="1"/>
          <p:nvPr/>
        </p:nvSpPr>
        <p:spPr>
          <a:xfrm>
            <a:off x="8773163" y="5279800"/>
            <a:ext cx="3264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Узнать условия поступления:</a:t>
            </a:r>
          </a:p>
          <a:p>
            <a:r>
              <a:rPr lang="ru-RU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priem@ystu.ru</a:t>
            </a:r>
          </a:p>
        </p:txBody>
      </p:sp>
      <p:pic>
        <p:nvPicPr>
          <p:cNvPr id="8" name="Рисунок 7" descr="Изображение выглядит как зарисовка, Графика, графическая вставка, графический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C870CF-4119-6938-F4B1-60B087AB4F9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81" b="30097" l="36046" r="63085">
                        <a14:foregroundMark x1="56386" y1="15489" x2="56386" y2="15489"/>
                        <a14:foregroundMark x1="52446" y1="22283" x2="52446" y2="22283"/>
                        <a14:foregroundMark x1="60870" y1="9239" x2="60870" y2="9239"/>
                        <a14:foregroundMark x1="61005" y1="7880" x2="61005" y2="7880"/>
                        <a14:foregroundMark x1="45109" y1="7473" x2="45109" y2="7473"/>
                        <a14:foregroundMark x1="43750" y1="15761" x2="43750" y2="15761"/>
                        <a14:foregroundMark x1="44973" y1="15625" x2="44973" y2="15625"/>
                        <a14:foregroundMark x1="45109" y1="15489" x2="45109" y2="15489"/>
                        <a14:foregroundMark x1="44837" y1="14810" x2="44837" y2="14810"/>
                        <a14:foregroundMark x1="44701" y1="16304" x2="44701" y2="16304"/>
                        <a14:foregroundMark x1="43342" y1="18750" x2="43750" y2="18750"/>
                        <a14:foregroundMark x1="42391" y1="10734" x2="42391" y2="10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66" t="2967" r="33535" b="66889"/>
          <a:stretch/>
        </p:blipFill>
        <p:spPr>
          <a:xfrm>
            <a:off x="315377" y="3420533"/>
            <a:ext cx="992627" cy="88529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E6179-A01C-AAB2-1717-3709891A3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одежда, Человеческое лицо, человек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AC314F-8904-C2D0-6AEB-4442A6513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2" t="20052" r="16042"/>
          <a:stretch/>
        </p:blipFill>
        <p:spPr>
          <a:xfrm>
            <a:off x="709800" y="1797559"/>
            <a:ext cx="5346428" cy="4417013"/>
          </a:xfrm>
          <a:prstGeom prst="rect">
            <a:avLst/>
          </a:prstGeom>
        </p:spPr>
      </p:pic>
      <p:pic>
        <p:nvPicPr>
          <p:cNvPr id="9" name="Рисунок 8" descr="Изображение выглядит как одежда, человек, Человеческое лицо, Багаж и сум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317028-3667-3EBD-7BCE-083614C4A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3" r="5376"/>
          <a:stretch/>
        </p:blipFill>
        <p:spPr>
          <a:xfrm>
            <a:off x="906234" y="7190175"/>
            <a:ext cx="5251735" cy="441701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D3CA668-12C2-D871-5331-8D7837AD4F18}"/>
              </a:ext>
            </a:extLst>
          </p:cNvPr>
          <p:cNvSpPr/>
          <p:nvPr/>
        </p:nvSpPr>
        <p:spPr>
          <a:xfrm>
            <a:off x="6157969" y="1852781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5BD845-9491-F073-44D7-3BE6C3C3393B}"/>
              </a:ext>
            </a:extLst>
          </p:cNvPr>
          <p:cNvSpPr txBox="1"/>
          <p:nvPr/>
        </p:nvSpPr>
        <p:spPr>
          <a:xfrm>
            <a:off x="822291" y="127886"/>
            <a:ext cx="1124844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НАПРАВЛЕНИЕ: 08.04.01 – СТРОИТЕЛЬСТВО</a:t>
            </a:r>
          </a:p>
          <a:p>
            <a:pPr>
              <a:spcAft>
                <a:spcPts val="600"/>
              </a:spcAft>
            </a:pPr>
            <a:r>
              <a:rPr lang="ru-RU" sz="2800" b="1" dirty="0">
                <a:solidFill>
                  <a:srgbClr val="EC7200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Профиль: </a:t>
            </a:r>
            <a:r>
              <a:rPr lang="ru-RU" sz="2800" u="sng" dirty="0">
                <a:solidFill>
                  <a:srgbClr val="EC7200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Инфраструктурное обеспечение территориального развития</a:t>
            </a:r>
          </a:p>
          <a:p>
            <a:pPr>
              <a:spcAft>
                <a:spcPts val="600"/>
              </a:spcAft>
            </a:pPr>
            <a:endParaRPr lang="ru-RU" sz="2800" dirty="0">
              <a:solidFill>
                <a:srgbClr val="EC7200"/>
              </a:solidFill>
              <a:latin typeface="Poppins" panose="00000800000000000000" pitchFamily="2" charset="0"/>
              <a:cs typeface="Poppins" panose="00000800000000000000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C09AE5C-38B8-1980-C9B5-D3D14D8E4CEF}"/>
              </a:ext>
            </a:extLst>
          </p:cNvPr>
          <p:cNvSpPr/>
          <p:nvPr/>
        </p:nvSpPr>
        <p:spPr>
          <a:xfrm>
            <a:off x="8871860" y="1852781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FC74D5A-AAC3-A6A8-312B-576570FB7B92}"/>
              </a:ext>
            </a:extLst>
          </p:cNvPr>
          <p:cNvSpPr/>
          <p:nvPr/>
        </p:nvSpPr>
        <p:spPr>
          <a:xfrm>
            <a:off x="6172202" y="4214799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8995C9-3B22-E0A5-9B11-3BD595DCEEFF}"/>
              </a:ext>
            </a:extLst>
          </p:cNvPr>
          <p:cNvSpPr/>
          <p:nvPr/>
        </p:nvSpPr>
        <p:spPr>
          <a:xfrm>
            <a:off x="8871860" y="4214799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21459-2CB9-6578-1A4E-2ACC9500FC79}"/>
              </a:ext>
            </a:extLst>
          </p:cNvPr>
          <p:cNvSpPr txBox="1"/>
          <p:nvPr/>
        </p:nvSpPr>
        <p:spPr>
          <a:xfrm>
            <a:off x="8871860" y="4214798"/>
            <a:ext cx="2359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Poppins" panose="00000800000000000000" pitchFamily="2" charset="0"/>
                <a:cs typeface="Poppins" panose="00000800000000000000" pitchFamily="2" charset="0"/>
              </a:rPr>
              <a:t>Присвоение квалификации:</a:t>
            </a:r>
          </a:p>
          <a:p>
            <a:pPr algn="ctr"/>
            <a:r>
              <a:rPr lang="ru-RU" u="sng" dirty="0">
                <a:latin typeface="Poppins" panose="00000800000000000000" pitchFamily="2" charset="0"/>
                <a:cs typeface="Poppins" panose="00000800000000000000" pitchFamily="2" charset="0"/>
              </a:rPr>
              <a:t>МАГИСТР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678392-A13F-D675-A8AE-B5236FDE88CD}"/>
              </a:ext>
            </a:extLst>
          </p:cNvPr>
          <p:cNvSpPr txBox="1"/>
          <p:nvPr/>
        </p:nvSpPr>
        <p:spPr>
          <a:xfrm>
            <a:off x="6172202" y="1910533"/>
            <a:ext cx="235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Poppins" panose="00000800000000000000" pitchFamily="2" charset="0"/>
                <a:cs typeface="Poppins" panose="00000800000000000000" pitchFamily="2" charset="0"/>
              </a:rPr>
              <a:t>Формат обучения: </a:t>
            </a:r>
          </a:p>
          <a:p>
            <a:pPr algn="ctr"/>
            <a:r>
              <a:rPr lang="ru-RU" u="sng" dirty="0">
                <a:latin typeface="Poppins" panose="00000800000000000000" pitchFamily="2" charset="0"/>
                <a:cs typeface="Poppins" panose="00000800000000000000" pitchFamily="2" charset="0"/>
              </a:rPr>
              <a:t>ОЧНО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13F754-741B-2618-D115-67076ED41C78}"/>
              </a:ext>
            </a:extLst>
          </p:cNvPr>
          <p:cNvSpPr txBox="1"/>
          <p:nvPr/>
        </p:nvSpPr>
        <p:spPr>
          <a:xfrm>
            <a:off x="8869797" y="1936422"/>
            <a:ext cx="235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Poppins" panose="00000800000000000000" pitchFamily="2" charset="0"/>
                <a:cs typeface="Poppins" panose="00000800000000000000" pitchFamily="2" charset="0"/>
              </a:rPr>
              <a:t>Срок обучения: </a:t>
            </a:r>
          </a:p>
          <a:p>
            <a:pPr algn="ctr"/>
            <a:r>
              <a:rPr lang="ru-RU" u="sng" dirty="0">
                <a:latin typeface="Poppins" panose="00000800000000000000" pitchFamily="2" charset="0"/>
                <a:cs typeface="Poppins" panose="00000800000000000000" pitchFamily="2" charset="0"/>
              </a:rPr>
              <a:t>2 ГОДА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061E28-7763-0FA4-C5ED-0BA32BE907E8}"/>
              </a:ext>
            </a:extLst>
          </p:cNvPr>
          <p:cNvSpPr txBox="1"/>
          <p:nvPr/>
        </p:nvSpPr>
        <p:spPr>
          <a:xfrm>
            <a:off x="6280286" y="4197445"/>
            <a:ext cx="2359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Poppins" panose="00000800000000000000" pitchFamily="2" charset="0"/>
                <a:cs typeface="Poppins" panose="00000800000000000000" pitchFamily="2" charset="0"/>
              </a:rPr>
              <a:t>Уровень образования:</a:t>
            </a:r>
          </a:p>
          <a:p>
            <a:pPr algn="ctr"/>
            <a:r>
              <a:rPr lang="ru-RU" u="sng" dirty="0">
                <a:latin typeface="Poppins" panose="00000800000000000000" pitchFamily="2" charset="0"/>
                <a:cs typeface="Poppins" panose="00000800000000000000" pitchFamily="2" charset="0"/>
              </a:rPr>
              <a:t>МАГИСТРАТУРА</a:t>
            </a:r>
          </a:p>
        </p:txBody>
      </p:sp>
      <p:pic>
        <p:nvPicPr>
          <p:cNvPr id="25" name="Объект 24" descr="Документ со сплошной заливкой">
            <a:extLst>
              <a:ext uri="{FF2B5EF4-FFF2-40B4-BE49-F238E27FC236}">
                <a16:creationId xmlns:a16="http://schemas.microsoft.com/office/drawing/2014/main" id="{C9BA4491-8430-C43E-994B-2A43D5E692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33816" y="2644970"/>
            <a:ext cx="914400" cy="914400"/>
          </a:xfrm>
        </p:spPr>
      </p:pic>
      <p:pic>
        <p:nvPicPr>
          <p:cNvPr id="1034" name="Picture 10" descr="Picture background">
            <a:extLst>
              <a:ext uri="{FF2B5EF4-FFF2-40B4-BE49-F238E27FC236}">
                <a16:creationId xmlns:a16="http://schemas.microsoft.com/office/drawing/2014/main" id="{910D618B-1BB6-5473-6D6B-CD90A1921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3945" y1="29492" x2="43945" y2="29492"/>
                        <a14:foregroundMark x1="33984" y1="56641" x2="33984" y2="56641"/>
                        <a14:foregroundMark x1="57031" y1="55078" x2="57031" y2="55078"/>
                        <a14:foregroundMark x1="56250" y1="59766" x2="56250" y2="59766"/>
                        <a14:foregroundMark x1="55859" y1="68164" x2="55859" y2="68164"/>
                        <a14:foregroundMark x1="55859" y1="75781" x2="55859" y2="75781"/>
                        <a14:foregroundMark x1="42383" y1="68555" x2="42383" y2="68555"/>
                        <a14:foregroundMark x1="40234" y1="75391" x2="40234" y2="75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142" y="2522012"/>
            <a:ext cx="1292933" cy="129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icture background">
            <a:extLst>
              <a:ext uri="{FF2B5EF4-FFF2-40B4-BE49-F238E27FC236}">
                <a16:creationId xmlns:a16="http://schemas.microsoft.com/office/drawing/2014/main" id="{41452676-F700-C580-4818-2A2F3CBB3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463" y="5215829"/>
            <a:ext cx="781839" cy="92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 descr="Изображение выглядит как текст, одежда, человек, презент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CAE706-2904-9482-E738-6116B8DB44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0" r="21610"/>
          <a:stretch/>
        </p:blipFill>
        <p:spPr>
          <a:xfrm>
            <a:off x="1086776" y="-5240031"/>
            <a:ext cx="5193510" cy="4505470"/>
          </a:xfr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17119355-8E96-43B3-CEFD-65329D0E6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883" y="5146684"/>
            <a:ext cx="907895" cy="95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Изображение выглядит как одежда, стена, багет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C7F172-A57B-BE7A-B607-2AAF6FB688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90"/>
          <a:stretch/>
        </p:blipFill>
        <p:spPr>
          <a:xfrm>
            <a:off x="6669619" y="-5240031"/>
            <a:ext cx="5365409" cy="439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26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A5F79-EE42-CF67-A6AE-0C0B3A486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бъект 15">
            <a:extLst>
              <a:ext uri="{FF2B5EF4-FFF2-40B4-BE49-F238E27FC236}">
                <a16:creationId xmlns:a16="http://schemas.microsoft.com/office/drawing/2014/main" id="{CF4BF226-326D-5DAB-50A3-C1414DBF9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21716"/>
            <a:ext cx="6969369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ru-RU" sz="24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Программа магистратуры по профилю  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ru-RU" sz="24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«Инфраструктурное обеспечение территориального развития» направлена на подготовку специалистов в области </a:t>
            </a:r>
            <a:r>
              <a:rPr lang="ru-RU" sz="2400" b="1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генерального планирования, территориального проектирования и устойчивого развития территорий </a:t>
            </a:r>
            <a:r>
              <a:rPr lang="ru-RU" sz="24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в рамках перспективной градостроительной деятельности в условиях нарастания высокой </a:t>
            </a:r>
            <a:r>
              <a:rPr lang="ru-RU" sz="2400" dirty="0" err="1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рискогенности</a:t>
            </a:r>
            <a:r>
              <a:rPr lang="ru-RU" sz="24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 внешней среды (климатические и экологические риски).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88A414-7518-46B6-C1C5-8107E09E8BBD}"/>
              </a:ext>
            </a:extLst>
          </p:cNvPr>
          <p:cNvSpPr txBox="1"/>
          <p:nvPr/>
        </p:nvSpPr>
        <p:spPr>
          <a:xfrm>
            <a:off x="838200" y="351583"/>
            <a:ext cx="11248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РЕЗЮМЕ СПЕЦИАЛЬНОСТИ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2BE8F1B-5A31-70F6-F4DD-2B88AD8911E0}"/>
              </a:ext>
            </a:extLst>
          </p:cNvPr>
          <p:cNvSpPr/>
          <p:nvPr/>
        </p:nvSpPr>
        <p:spPr>
          <a:xfrm>
            <a:off x="8488135" y="158591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A2E2E51-F54F-352C-A323-EFAFDF5A9E42}"/>
              </a:ext>
            </a:extLst>
          </p:cNvPr>
          <p:cNvSpPr/>
          <p:nvPr/>
        </p:nvSpPr>
        <p:spPr>
          <a:xfrm>
            <a:off x="8488135" y="4574733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1AA0ABF-CCA3-756B-E328-9977EC8AEE5E}"/>
              </a:ext>
            </a:extLst>
          </p:cNvPr>
          <p:cNvSpPr/>
          <p:nvPr/>
        </p:nvSpPr>
        <p:spPr>
          <a:xfrm>
            <a:off x="8488135" y="2306597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2" descr="Picture background">
            <a:extLst>
              <a:ext uri="{FF2B5EF4-FFF2-40B4-BE49-F238E27FC236}">
                <a16:creationId xmlns:a16="http://schemas.microsoft.com/office/drawing/2014/main" id="{DD777864-61AA-B95A-47E8-F9831FF36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751" y="364914"/>
            <a:ext cx="1443529" cy="146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F9BCA668-2531-C454-786C-2A8FEA63BE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3" t="323" r="8049" b="-323"/>
          <a:stretch/>
        </p:blipFill>
        <p:spPr bwMode="auto">
          <a:xfrm>
            <a:off x="9085305" y="2453652"/>
            <a:ext cx="1466975" cy="1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id="{CF14FFEB-431C-694F-B365-D4AF3E9512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5" r="21885"/>
          <a:stretch/>
        </p:blipFill>
        <p:spPr bwMode="auto">
          <a:xfrm>
            <a:off x="8996475" y="4822328"/>
            <a:ext cx="1555806" cy="155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601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0A2C0-1158-4E45-DFA1-E5EA41446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BBA69E5-368B-DF81-179F-8648D228B33E}"/>
              </a:ext>
            </a:extLst>
          </p:cNvPr>
          <p:cNvSpPr/>
          <p:nvPr/>
        </p:nvSpPr>
        <p:spPr>
          <a:xfrm>
            <a:off x="5787049" y="1359877"/>
            <a:ext cx="5991166" cy="5007056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0C9EB6-FB34-A0C0-6DE5-A566028F2A28}"/>
              </a:ext>
            </a:extLst>
          </p:cNvPr>
          <p:cNvSpPr txBox="1"/>
          <p:nvPr/>
        </p:nvSpPr>
        <p:spPr>
          <a:xfrm>
            <a:off x="539263" y="207065"/>
            <a:ext cx="11248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Что такое </a:t>
            </a: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ИНФРАСТРУКТУРНОЕ ОБЕСПЕЧЕНИЕ ТЕРРИТОРИАЛЬНОГО РАЗВИТИЯ? </a:t>
            </a:r>
          </a:p>
        </p:txBody>
      </p:sp>
      <p:sp>
        <p:nvSpPr>
          <p:cNvPr id="4" name="Объект 15">
            <a:extLst>
              <a:ext uri="{FF2B5EF4-FFF2-40B4-BE49-F238E27FC236}">
                <a16:creationId xmlns:a16="http://schemas.microsoft.com/office/drawing/2014/main" id="{9728F351-A1E4-BC59-10DE-6BE84E607AE0}"/>
              </a:ext>
            </a:extLst>
          </p:cNvPr>
          <p:cNvSpPr txBox="1">
            <a:spLocks/>
          </p:cNvSpPr>
          <p:nvPr/>
        </p:nvSpPr>
        <p:spPr>
          <a:xfrm>
            <a:off x="652344" y="1161172"/>
            <a:ext cx="5021624" cy="625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ru-RU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Это комплекс взаимосвязанных объектов и систем (транспортных, энергетических, инженерных и социальных), создающий необходимый каркас для устойчивого развития территории. Его главная цель — повышение инвестиционной привлекательности и качества жизни населения за счет снятия инфраструктурных ограничений.</a:t>
            </a:r>
          </a:p>
        </p:txBody>
      </p:sp>
      <p:pic>
        <p:nvPicPr>
          <p:cNvPr id="3" name="Рисунок 2" descr="Изображение выглядит как текст, Городская планировка, кар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89BBD5-4CF0-DDFE-6076-79544B35D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28" y="1948401"/>
            <a:ext cx="5616808" cy="383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67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4212C-2EEB-6D1A-291A-96D15FF99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513EEB-715F-2C5F-9E79-F14682D318E0}"/>
              </a:ext>
            </a:extLst>
          </p:cNvPr>
          <p:cNvSpPr txBox="1"/>
          <p:nvPr/>
        </p:nvSpPr>
        <p:spPr>
          <a:xfrm>
            <a:off x="184607" y="84894"/>
            <a:ext cx="11248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КАКИЕ ДИСЦИПЛИНЫ БУДЕМ ИЗУЧАТЬ? 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D943647-FC35-BEDD-6504-C0162DFA9FEB}"/>
              </a:ext>
            </a:extLst>
          </p:cNvPr>
          <p:cNvGrpSpPr/>
          <p:nvPr/>
        </p:nvGrpSpPr>
        <p:grpSpPr>
          <a:xfrm>
            <a:off x="3676626" y="734393"/>
            <a:ext cx="5295947" cy="6474127"/>
            <a:chOff x="6472466" y="1388192"/>
            <a:chExt cx="5295947" cy="6545203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F1E8E18E-DAA5-E2BF-BEFB-573E7AD8A877}"/>
                </a:ext>
              </a:extLst>
            </p:cNvPr>
            <p:cNvSpPr/>
            <p:nvPr/>
          </p:nvSpPr>
          <p:spPr>
            <a:xfrm>
              <a:off x="6472466" y="1388192"/>
              <a:ext cx="5180703" cy="596968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1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Объект 15">
              <a:extLst>
                <a:ext uri="{FF2B5EF4-FFF2-40B4-BE49-F238E27FC236}">
                  <a16:creationId xmlns:a16="http://schemas.microsoft.com/office/drawing/2014/main" id="{3B8DBDB7-1DF7-68D4-9DFB-4458521745DC}"/>
                </a:ext>
              </a:extLst>
            </p:cNvPr>
            <p:cNvSpPr txBox="1">
              <a:spLocks/>
            </p:cNvSpPr>
            <p:nvPr/>
          </p:nvSpPr>
          <p:spPr>
            <a:xfrm>
              <a:off x="6660455" y="1388193"/>
              <a:ext cx="5107958" cy="654520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8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Геоинформационные технологии в градостроительстве и территориальном планировании;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8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Основы устойчивого развития в территориальном планировании;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8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Риски в инфраструктурном развитии;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8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Подходы устойчивого развития в экосистемном дизайне;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8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Организация и управление территориями особого статуса;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8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Экологическое строительство и энергосбережение ;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8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Инфраструктурное обустройство территорий</a:t>
              </a:r>
            </a:p>
          </p:txBody>
        </p:sp>
      </p:grpSp>
      <p:sp>
        <p:nvSpPr>
          <p:cNvPr id="18" name="Объект 15">
            <a:extLst>
              <a:ext uri="{FF2B5EF4-FFF2-40B4-BE49-F238E27FC236}">
                <a16:creationId xmlns:a16="http://schemas.microsoft.com/office/drawing/2014/main" id="{40DAC8EF-CB51-CE11-1E88-C0FD8DF00636}"/>
              </a:ext>
            </a:extLst>
          </p:cNvPr>
          <p:cNvSpPr txBox="1">
            <a:spLocks/>
          </p:cNvSpPr>
          <p:nvPr/>
        </p:nvSpPr>
        <p:spPr>
          <a:xfrm>
            <a:off x="-74712" y="3141833"/>
            <a:ext cx="3751338" cy="1089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ru-RU" b="1" dirty="0">
                <a:solidFill>
                  <a:srgbClr val="2EA3D9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ИНДИВИДУАЛЬНЫЙ ПОДХОД</a:t>
            </a:r>
          </a:p>
        </p:txBody>
      </p:sp>
      <p:sp>
        <p:nvSpPr>
          <p:cNvPr id="19" name="Объект 15">
            <a:extLst>
              <a:ext uri="{FF2B5EF4-FFF2-40B4-BE49-F238E27FC236}">
                <a16:creationId xmlns:a16="http://schemas.microsoft.com/office/drawing/2014/main" id="{0A5616D9-778D-B9AD-84B0-E75FDC48E91C}"/>
              </a:ext>
            </a:extLst>
          </p:cNvPr>
          <p:cNvSpPr txBox="1">
            <a:spLocks/>
          </p:cNvSpPr>
          <p:nvPr/>
        </p:nvSpPr>
        <p:spPr>
          <a:xfrm>
            <a:off x="8718768" y="3110803"/>
            <a:ext cx="3751338" cy="1089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ru-RU" b="1" dirty="0">
                <a:solidFill>
                  <a:srgbClr val="2EA3D9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НАУЧНЫЕ ИССЛЕДОВАНИЯ</a:t>
            </a:r>
          </a:p>
        </p:txBody>
      </p:sp>
    </p:spTree>
    <p:extLst>
      <p:ext uri="{BB962C8B-B14F-4D97-AF65-F5344CB8AC3E}">
        <p14:creationId xmlns:p14="http://schemas.microsoft.com/office/powerpoint/2010/main" val="359204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636B3-9A94-B492-C3C5-FDABD344C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964034-A61F-A7D9-05A6-D3DD925AFAFD}"/>
              </a:ext>
            </a:extLst>
          </p:cNvPr>
          <p:cNvSpPr/>
          <p:nvPr/>
        </p:nvSpPr>
        <p:spPr>
          <a:xfrm>
            <a:off x="342716" y="846109"/>
            <a:ext cx="3973864" cy="1683731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AA2787-DE13-6180-6BC9-AB28BFD0B39C}"/>
              </a:ext>
            </a:extLst>
          </p:cNvPr>
          <p:cNvSpPr txBox="1"/>
          <p:nvPr/>
        </p:nvSpPr>
        <p:spPr>
          <a:xfrm>
            <a:off x="203657" y="231368"/>
            <a:ext cx="455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ГДЕ БУДЕМ РАБОТАТЬ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D28AE4-FA2F-D111-3BA8-F6CFAFD332F0}"/>
              </a:ext>
            </a:extLst>
          </p:cNvPr>
          <p:cNvSpPr txBox="1"/>
          <p:nvPr/>
        </p:nvSpPr>
        <p:spPr>
          <a:xfrm>
            <a:off x="4219914" y="1031029"/>
            <a:ext cx="455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ПРЕИМУЩЕСТВА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CDF71A-D3DF-B1C8-DEC8-CB460076790F}"/>
              </a:ext>
            </a:extLst>
          </p:cNvPr>
          <p:cNvSpPr txBox="1"/>
          <p:nvPr/>
        </p:nvSpPr>
        <p:spPr>
          <a:xfrm>
            <a:off x="342715" y="825585"/>
            <a:ext cx="3973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Poppins" panose="00000800000000000000" pitchFamily="2" charset="0"/>
                <a:cs typeface="Poppins" panose="00000800000000000000" pitchFamily="2" charset="0"/>
              </a:rPr>
              <a:t>Государственные органы и экспертиза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98B8056-AE46-AC1F-163D-42110179ABC4}"/>
              </a:ext>
            </a:extLst>
          </p:cNvPr>
          <p:cNvSpPr/>
          <p:nvPr/>
        </p:nvSpPr>
        <p:spPr>
          <a:xfrm>
            <a:off x="342718" y="2725702"/>
            <a:ext cx="3973861" cy="1683732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653B82-A6F1-00CF-4A4D-852547AF6144}"/>
              </a:ext>
            </a:extLst>
          </p:cNvPr>
          <p:cNvSpPr txBox="1"/>
          <p:nvPr/>
        </p:nvSpPr>
        <p:spPr>
          <a:xfrm>
            <a:off x="342716" y="2725702"/>
            <a:ext cx="3973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Poppins" panose="00000800000000000000" pitchFamily="2" charset="0"/>
                <a:cs typeface="Poppins" panose="00000800000000000000" pitchFamily="2" charset="0"/>
              </a:rPr>
              <a:t>Проектные организации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724F3853-1A31-ED2D-1C78-02C4E3D50961}"/>
              </a:ext>
            </a:extLst>
          </p:cNvPr>
          <p:cNvSpPr txBox="1">
            <a:spLocks/>
          </p:cNvSpPr>
          <p:nvPr/>
        </p:nvSpPr>
        <p:spPr>
          <a:xfrm>
            <a:off x="4734936" y="2160071"/>
            <a:ext cx="6816425" cy="39843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30000"/>
              </a:lnSpc>
              <a:buClr>
                <a:srgbClr val="EC7200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Специальность отличается высокой стабильностью и антикризисной устойчивостью, так как развитие базовой инфраструктуры остается приоритетом для государства и бизнеса даже в сложные экономические периоды</a:t>
            </a:r>
          </a:p>
          <a:p>
            <a:pPr marL="342900" indent="-342900" algn="l">
              <a:lnSpc>
                <a:spcPct val="130000"/>
              </a:lnSpc>
              <a:buClr>
                <a:srgbClr val="EC7200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Профессия дает реальную возможность влиять на качество жизни людей, участвуя в создании комфортной городской среды и развитии общественных пространств.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1F66AEA-60F4-5405-127C-03A3DAD0B04D}"/>
              </a:ext>
            </a:extLst>
          </p:cNvPr>
          <p:cNvSpPr/>
          <p:nvPr/>
        </p:nvSpPr>
        <p:spPr>
          <a:xfrm>
            <a:off x="342714" y="4642236"/>
            <a:ext cx="3973861" cy="2029543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6EB3A6-539D-63A2-159C-3F8B286A111C}"/>
              </a:ext>
            </a:extLst>
          </p:cNvPr>
          <p:cNvSpPr txBox="1"/>
          <p:nvPr/>
        </p:nvSpPr>
        <p:spPr>
          <a:xfrm>
            <a:off x="342712" y="4642237"/>
            <a:ext cx="3973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Poppins" panose="00000800000000000000" pitchFamily="2" charset="0"/>
                <a:cs typeface="Poppins" panose="00000800000000000000" pitchFamily="2" charset="0"/>
              </a:rPr>
              <a:t>Строительные организации</a:t>
            </a:r>
          </a:p>
        </p:txBody>
      </p:sp>
      <p:pic>
        <p:nvPicPr>
          <p:cNvPr id="6" name="Picture 2" descr="Picture background">
            <a:extLst>
              <a:ext uri="{FF2B5EF4-FFF2-40B4-BE49-F238E27FC236}">
                <a16:creationId xmlns:a16="http://schemas.microsoft.com/office/drawing/2014/main" id="{6C83B319-B65D-3789-175F-CAFFC16B3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8" b="95703" l="10000" r="90000">
                        <a14:foregroundMark x1="59565" y1="8203" x2="59565" y2="8203"/>
                        <a14:foregroundMark x1="49783" y1="4688" x2="49565" y2="7422"/>
                        <a14:foregroundMark x1="63696" y1="95703" x2="63696" y2="95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065" y="1671026"/>
            <a:ext cx="1281154" cy="7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cture background">
            <a:extLst>
              <a:ext uri="{FF2B5EF4-FFF2-40B4-BE49-F238E27FC236}">
                <a16:creationId xmlns:a16="http://schemas.microsoft.com/office/drawing/2014/main" id="{A6B6312E-4F2D-2BBC-E510-50961D3C0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7" b="12883"/>
          <a:stretch/>
        </p:blipFill>
        <p:spPr bwMode="auto">
          <a:xfrm>
            <a:off x="1750590" y="3267630"/>
            <a:ext cx="1219629" cy="94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icture background">
            <a:extLst>
              <a:ext uri="{FF2B5EF4-FFF2-40B4-BE49-F238E27FC236}">
                <a16:creationId xmlns:a16="http://schemas.microsoft.com/office/drawing/2014/main" id="{CD0F37F5-2449-13ED-3D18-9EB1909B3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055" y="5515495"/>
            <a:ext cx="937174" cy="93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274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9E716-2FFF-938A-B3FA-1456F6B67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DCF904-285D-2BB3-8A1F-7CAFDAF85702}"/>
              </a:ext>
            </a:extLst>
          </p:cNvPr>
          <p:cNvSpPr txBox="1"/>
          <p:nvPr/>
        </p:nvSpPr>
        <p:spPr>
          <a:xfrm>
            <a:off x="203657" y="231368"/>
            <a:ext cx="455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НАШИ ПАРТНЁРЫ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9E7515C-D9BE-B561-2158-FF7E6A7B4CEF}"/>
              </a:ext>
            </a:extLst>
          </p:cNvPr>
          <p:cNvSpPr>
            <a:spLocks/>
          </p:cNvSpPr>
          <p:nvPr/>
        </p:nvSpPr>
        <p:spPr>
          <a:xfrm>
            <a:off x="920189" y="1423910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567DAC1-2D3D-3F8D-F96B-7D88723F1785}"/>
              </a:ext>
            </a:extLst>
          </p:cNvPr>
          <p:cNvSpPr>
            <a:spLocks/>
          </p:cNvSpPr>
          <p:nvPr/>
        </p:nvSpPr>
        <p:spPr>
          <a:xfrm>
            <a:off x="3564045" y="1423910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F3B9C31-FDE4-DC88-EF90-DC726C6D6B41}"/>
              </a:ext>
            </a:extLst>
          </p:cNvPr>
          <p:cNvSpPr>
            <a:spLocks/>
          </p:cNvSpPr>
          <p:nvPr/>
        </p:nvSpPr>
        <p:spPr>
          <a:xfrm>
            <a:off x="6261241" y="1423910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1176224-92BC-4575-BAC7-62927D73A234}"/>
              </a:ext>
            </a:extLst>
          </p:cNvPr>
          <p:cNvSpPr>
            <a:spLocks/>
          </p:cNvSpPr>
          <p:nvPr/>
        </p:nvSpPr>
        <p:spPr>
          <a:xfrm>
            <a:off x="9013300" y="1423910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7F4B4AA-6549-6B71-0B41-107923A43DEC}"/>
              </a:ext>
            </a:extLst>
          </p:cNvPr>
          <p:cNvSpPr>
            <a:spLocks/>
          </p:cNvSpPr>
          <p:nvPr/>
        </p:nvSpPr>
        <p:spPr>
          <a:xfrm>
            <a:off x="6261240" y="3291014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74C78F6-B5B0-C213-5578-4E49EDE17BB1}"/>
              </a:ext>
            </a:extLst>
          </p:cNvPr>
          <p:cNvSpPr>
            <a:spLocks/>
          </p:cNvSpPr>
          <p:nvPr/>
        </p:nvSpPr>
        <p:spPr>
          <a:xfrm>
            <a:off x="3564045" y="3276913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lum contrast="10000"/>
          </a:blip>
          <a:srcRect l="23406" t="35539" r="41997" b="40174"/>
          <a:stretch>
            <a:fillRect/>
          </a:stretch>
        </p:blipFill>
        <p:spPr bwMode="auto">
          <a:xfrm>
            <a:off x="6426626" y="1743637"/>
            <a:ext cx="1992630" cy="78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/>
          <a:srcRect l="18714" t="11520" r="63231" b="70098"/>
          <a:stretch>
            <a:fillRect/>
          </a:stretch>
        </p:blipFill>
        <p:spPr bwMode="auto">
          <a:xfrm>
            <a:off x="1158264" y="1561389"/>
            <a:ext cx="1911666" cy="117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408B5F2-FD02-B285-F62E-FAAC5D716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174" y="1891224"/>
            <a:ext cx="2149143" cy="492738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11D986ED-A454-4DE5-41EA-C1E99F653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238" y="1890893"/>
            <a:ext cx="1913701" cy="51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D239E79-44F5-617A-B9E3-915477BD40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6625" y="3775337"/>
            <a:ext cx="2053620" cy="443150"/>
          </a:xfrm>
          <a:prstGeom prst="rect">
            <a:avLst/>
          </a:prstGeom>
        </p:spPr>
      </p:pic>
      <p:pic>
        <p:nvPicPr>
          <p:cNvPr id="37" name="Picture 15">
            <a:extLst>
              <a:ext uri="{FF2B5EF4-FFF2-40B4-BE49-F238E27FC236}">
                <a16:creationId xmlns:a16="http://schemas.microsoft.com/office/drawing/2014/main" id="{D6914179-2AF5-F4AA-B28F-762A7EA98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9209" y="3473559"/>
            <a:ext cx="735524" cy="1046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04B4AD6-DDC3-1931-1430-B209ABED3059}"/>
              </a:ext>
            </a:extLst>
          </p:cNvPr>
          <p:cNvSpPr txBox="1"/>
          <p:nvPr/>
        </p:nvSpPr>
        <p:spPr>
          <a:xfrm>
            <a:off x="4202135" y="3787593"/>
            <a:ext cx="17286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Poppins" panose="00000800000000000000" pitchFamily="2" charset="0"/>
                <a:cs typeface="Poppins" panose="00000800000000000000" pitchFamily="2" charset="0"/>
              </a:rPr>
              <a:t>Министерство строительства и ЖКХ Ярославской области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103DE79-B750-E710-C282-61C659E7C7A4}"/>
              </a:ext>
            </a:extLst>
          </p:cNvPr>
          <p:cNvGrpSpPr/>
          <p:nvPr/>
        </p:nvGrpSpPr>
        <p:grpSpPr>
          <a:xfrm>
            <a:off x="9013300" y="3291014"/>
            <a:ext cx="2340146" cy="1440000"/>
            <a:chOff x="7815741" y="2990235"/>
            <a:chExt cx="2340146" cy="1440000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DACA756-4CCD-69A5-146A-441CCFB8B647}"/>
                </a:ext>
              </a:extLst>
            </p:cNvPr>
            <p:cNvSpPr>
              <a:spLocks/>
            </p:cNvSpPr>
            <p:nvPr/>
          </p:nvSpPr>
          <p:spPr>
            <a:xfrm>
              <a:off x="7815741" y="2990235"/>
              <a:ext cx="2323402" cy="144000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9" name="Picture 15">
              <a:extLst>
                <a:ext uri="{FF2B5EF4-FFF2-40B4-BE49-F238E27FC236}">
                  <a16:creationId xmlns:a16="http://schemas.microsoft.com/office/drawing/2014/main" id="{1CDE7EFC-B0C0-50E3-1C68-0653F17749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62985" y="3129483"/>
              <a:ext cx="735524" cy="1046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0DAF966-4C3D-68D3-D526-D652926FFF71}"/>
                </a:ext>
              </a:extLst>
            </p:cNvPr>
            <p:cNvSpPr txBox="1"/>
            <p:nvPr/>
          </p:nvSpPr>
          <p:spPr>
            <a:xfrm>
              <a:off x="8427261" y="3373195"/>
              <a:ext cx="17286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>
                  <a:latin typeface="Poppins" panose="00000800000000000000" pitchFamily="2" charset="0"/>
                  <a:cs typeface="Poppins" panose="00000800000000000000" pitchFamily="2" charset="0"/>
                </a:rPr>
                <a:t>Министерство дорожного хозяйства и транспорта Ярославской области</a:t>
              </a:r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F8CDCDA-A840-AA6E-F429-C26723B9694D}"/>
              </a:ext>
            </a:extLst>
          </p:cNvPr>
          <p:cNvSpPr>
            <a:spLocks/>
          </p:cNvSpPr>
          <p:nvPr/>
        </p:nvSpPr>
        <p:spPr>
          <a:xfrm>
            <a:off x="903445" y="3276912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АО ЯРДОРМОСТ">
            <a:extLst>
              <a:ext uri="{FF2B5EF4-FFF2-40B4-BE49-F238E27FC236}">
                <a16:creationId xmlns:a16="http://schemas.microsoft.com/office/drawing/2014/main" id="{3A8C7C4E-4A11-0C18-7A79-DB2858A80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622" y="3377658"/>
            <a:ext cx="1304535" cy="130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8B6BC25-D550-3826-9605-D83CC97D1B46}"/>
              </a:ext>
            </a:extLst>
          </p:cNvPr>
          <p:cNvSpPr>
            <a:spLocks/>
          </p:cNvSpPr>
          <p:nvPr/>
        </p:nvSpPr>
        <p:spPr>
          <a:xfrm>
            <a:off x="4934299" y="4920596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2">
            <a:extLst>
              <a:ext uri="{FF2B5EF4-FFF2-40B4-BE49-F238E27FC236}">
                <a16:creationId xmlns:a16="http://schemas.microsoft.com/office/drawing/2014/main" id="{DB82999A-756D-A607-1DB4-5096DB9F6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043" y="5288196"/>
            <a:ext cx="2265913" cy="70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284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D33A3-AAA8-CCF9-7B55-7C53E5D2D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CBDA2BC-3265-C2B7-2D4F-C93F426DD8DF}"/>
              </a:ext>
            </a:extLst>
          </p:cNvPr>
          <p:cNvSpPr txBox="1"/>
          <p:nvPr/>
        </p:nvSpPr>
        <p:spPr>
          <a:xfrm>
            <a:off x="203657" y="231368"/>
            <a:ext cx="5713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КАК К НАМ ПОСТУПИТЬ?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CE79925-59DE-8773-0F08-80F580AC71C8}"/>
              </a:ext>
            </a:extLst>
          </p:cNvPr>
          <p:cNvGrpSpPr/>
          <p:nvPr/>
        </p:nvGrpSpPr>
        <p:grpSpPr>
          <a:xfrm>
            <a:off x="498653" y="2875901"/>
            <a:ext cx="3272468" cy="1962164"/>
            <a:chOff x="473253" y="2507019"/>
            <a:chExt cx="3272468" cy="1962164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27A25B01-1BBC-3968-C579-A2C6FA27D00A}"/>
                </a:ext>
              </a:extLst>
            </p:cNvPr>
            <p:cNvSpPr/>
            <p:nvPr/>
          </p:nvSpPr>
          <p:spPr>
            <a:xfrm>
              <a:off x="473253" y="2507019"/>
              <a:ext cx="3272468" cy="196216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F41A96-A811-566C-F3A8-09C49DC3327D}"/>
                </a:ext>
              </a:extLst>
            </p:cNvPr>
            <p:cNvSpPr txBox="1"/>
            <p:nvPr/>
          </p:nvSpPr>
          <p:spPr>
            <a:xfrm>
              <a:off x="805543" y="2507019"/>
              <a:ext cx="26078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u="sng" dirty="0">
                  <a:latin typeface="Poppins" panose="00000800000000000000" pitchFamily="2" charset="0"/>
                  <a:cs typeface="Poppins" panose="00000800000000000000" pitchFamily="2" charset="0"/>
                </a:rPr>
                <a:t>Теоретическая механика</a:t>
              </a: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DED6F58C-E950-8C80-1FF8-5B6C63B2233B}"/>
              </a:ext>
            </a:extLst>
          </p:cNvPr>
          <p:cNvGrpSpPr/>
          <p:nvPr/>
        </p:nvGrpSpPr>
        <p:grpSpPr>
          <a:xfrm>
            <a:off x="4485166" y="2936954"/>
            <a:ext cx="3272468" cy="1962164"/>
            <a:chOff x="4455393" y="2507019"/>
            <a:chExt cx="3272468" cy="1962164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2B8BB54D-556A-FC35-5470-EE1F6B9E3513}"/>
                </a:ext>
              </a:extLst>
            </p:cNvPr>
            <p:cNvSpPr/>
            <p:nvPr/>
          </p:nvSpPr>
          <p:spPr>
            <a:xfrm>
              <a:off x="4455393" y="2507019"/>
              <a:ext cx="3272468" cy="196216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459CE3E-2DB5-2944-612D-6C3F06087099}"/>
                </a:ext>
              </a:extLst>
            </p:cNvPr>
            <p:cNvSpPr txBox="1"/>
            <p:nvPr/>
          </p:nvSpPr>
          <p:spPr>
            <a:xfrm>
              <a:off x="4651764" y="2507019"/>
              <a:ext cx="287972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u="sng" dirty="0">
                  <a:latin typeface="Poppins" panose="00000800000000000000" pitchFamily="2" charset="0"/>
                  <a:cs typeface="Poppins" panose="00000800000000000000" pitchFamily="2" charset="0"/>
                </a:rPr>
                <a:t>Сопротивление материалов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330FED26-090A-D713-5E07-ACF9D963F05A}"/>
              </a:ext>
            </a:extLst>
          </p:cNvPr>
          <p:cNvGrpSpPr/>
          <p:nvPr/>
        </p:nvGrpSpPr>
        <p:grpSpPr>
          <a:xfrm>
            <a:off x="8471679" y="2875901"/>
            <a:ext cx="3272468" cy="1962164"/>
            <a:chOff x="8437533" y="2447918"/>
            <a:chExt cx="3272468" cy="1962164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A89135FD-26E4-5ABB-8478-4EA13490FA56}"/>
                </a:ext>
              </a:extLst>
            </p:cNvPr>
            <p:cNvSpPr/>
            <p:nvPr/>
          </p:nvSpPr>
          <p:spPr>
            <a:xfrm>
              <a:off x="8437533" y="2447918"/>
              <a:ext cx="3272468" cy="196216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F3819A-5BD9-28B3-0914-89C5D9156647}"/>
                </a:ext>
              </a:extLst>
            </p:cNvPr>
            <p:cNvSpPr txBox="1"/>
            <p:nvPr/>
          </p:nvSpPr>
          <p:spPr>
            <a:xfrm>
              <a:off x="8893954" y="2644450"/>
              <a:ext cx="23596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u="sng" dirty="0">
                  <a:latin typeface="Poppins" panose="00000800000000000000" pitchFamily="2" charset="0"/>
                  <a:cs typeface="Poppins" panose="00000800000000000000" pitchFamily="2" charset="0"/>
                </a:rPr>
                <a:t>Гидравлика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4ABF65C-D62E-488F-BA99-1460EC23B934}"/>
              </a:ext>
            </a:extLst>
          </p:cNvPr>
          <p:cNvSpPr txBox="1"/>
          <p:nvPr/>
        </p:nvSpPr>
        <p:spPr>
          <a:xfrm>
            <a:off x="498653" y="1767277"/>
            <a:ext cx="10272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spc="200" dirty="0">
                <a:solidFill>
                  <a:srgbClr val="EC7200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НАЛИЧИЕ ВЫСШЕГО ОБРАЗОВАНИЯ</a:t>
            </a:r>
          </a:p>
        </p:txBody>
      </p:sp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F2B47672-8D42-EC87-DDC5-18EBE02B8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430" y="3877960"/>
            <a:ext cx="862914" cy="86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icture background">
            <a:extLst>
              <a:ext uri="{FF2B5EF4-FFF2-40B4-BE49-F238E27FC236}">
                <a16:creationId xmlns:a16="http://schemas.microsoft.com/office/drawing/2014/main" id="{88F8B21C-91BD-9C4C-E5CD-D562789F1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892" y="3818950"/>
            <a:ext cx="849752" cy="95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icture background">
            <a:extLst>
              <a:ext uri="{FF2B5EF4-FFF2-40B4-BE49-F238E27FC236}">
                <a16:creationId xmlns:a16="http://schemas.microsoft.com/office/drawing/2014/main" id="{7E0A33D4-70A6-2D17-2D0F-407FABA6A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826" y="3761426"/>
            <a:ext cx="910866" cy="91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213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одежда, человек, Человеческое лицо, женщ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2DB121-38EA-BFFA-020A-D01B74052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0" r="-1"/>
          <a:stretch/>
        </p:blipFill>
        <p:spPr>
          <a:xfrm>
            <a:off x="0" y="0"/>
            <a:ext cx="12192000" cy="705952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0CD1022-1934-749C-4760-965F96E6CDA1}"/>
              </a:ext>
            </a:extLst>
          </p:cNvPr>
          <p:cNvSpPr/>
          <p:nvPr/>
        </p:nvSpPr>
        <p:spPr>
          <a:xfrm>
            <a:off x="0" y="-42"/>
            <a:ext cx="12271617" cy="7059567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123" name="Группа 2">
            <a:extLst>
              <a:ext uri="{FF2B5EF4-FFF2-40B4-BE49-F238E27FC236}">
                <a16:creationId xmlns:a16="http://schemas.microsoft.com/office/drawing/2014/main" id="{28150BE8-3B9E-41BE-9194-3E9143DDA643}"/>
              </a:ext>
            </a:extLst>
          </p:cNvPr>
          <p:cNvGrpSpPr>
            <a:grpSpLocks/>
          </p:cNvGrpSpPr>
          <p:nvPr/>
        </p:nvGrpSpPr>
        <p:grpSpPr bwMode="auto">
          <a:xfrm>
            <a:off x="817523" y="5513584"/>
            <a:ext cx="2037437" cy="625330"/>
            <a:chOff x="1423988" y="1036638"/>
            <a:chExt cx="3314700" cy="1017587"/>
          </a:xfrm>
        </p:grpSpPr>
        <p:sp>
          <p:nvSpPr>
            <p:cNvPr id="5128" name="object 6">
              <a:extLst>
                <a:ext uri="{FF2B5EF4-FFF2-40B4-BE49-F238E27FC236}">
                  <a16:creationId xmlns:a16="http://schemas.microsoft.com/office/drawing/2014/main" id="{6CFDFC19-4F28-4001-83BF-F8946CC8D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468" y="1831792"/>
              <a:ext cx="612860" cy="222433"/>
            </a:xfrm>
            <a:custGeom>
              <a:avLst/>
              <a:gdLst>
                <a:gd name="T0" fmla="*/ 612273 w 612775"/>
                <a:gd name="T1" fmla="*/ 0 h 222885"/>
                <a:gd name="T2" fmla="*/ 0 w 612775"/>
                <a:gd name="T3" fmla="*/ 0 h 222885"/>
                <a:gd name="T4" fmla="*/ 0 w 612775"/>
                <a:gd name="T5" fmla="*/ 192494 h 222885"/>
                <a:gd name="T6" fmla="*/ 317826 w 612775"/>
                <a:gd name="T7" fmla="*/ 192494 h 222885"/>
                <a:gd name="T8" fmla="*/ 369176 w 612775"/>
                <a:gd name="T9" fmla="*/ 188773 h 222885"/>
                <a:gd name="T10" fmla="*/ 417767 w 612775"/>
                <a:gd name="T11" fmla="*/ 178021 h 222885"/>
                <a:gd name="T12" fmla="*/ 462900 w 612775"/>
                <a:gd name="T13" fmla="*/ 160841 h 222885"/>
                <a:gd name="T14" fmla="*/ 503877 w 612775"/>
                <a:gd name="T15" fmla="*/ 137852 h 222885"/>
                <a:gd name="T16" fmla="*/ 540001 w 612775"/>
                <a:gd name="T17" fmla="*/ 109666 h 222885"/>
                <a:gd name="T18" fmla="*/ 570574 w 612775"/>
                <a:gd name="T19" fmla="*/ 76881 h 222885"/>
                <a:gd name="T20" fmla="*/ 594897 w 612775"/>
                <a:gd name="T21" fmla="*/ 40124 h 222885"/>
                <a:gd name="T22" fmla="*/ 612273 w 612775"/>
                <a:gd name="T23" fmla="*/ 0 h 2228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12775" h="222885">
                  <a:moveTo>
                    <a:pt x="612273" y="0"/>
                  </a:moveTo>
                  <a:lnTo>
                    <a:pt x="0" y="0"/>
                  </a:lnTo>
                  <a:lnTo>
                    <a:pt x="0" y="222644"/>
                  </a:lnTo>
                  <a:lnTo>
                    <a:pt x="317826" y="222644"/>
                  </a:lnTo>
                  <a:lnTo>
                    <a:pt x="369176" y="218341"/>
                  </a:lnTo>
                  <a:lnTo>
                    <a:pt x="417767" y="205901"/>
                  </a:lnTo>
                  <a:lnTo>
                    <a:pt x="462900" y="186033"/>
                  </a:lnTo>
                  <a:lnTo>
                    <a:pt x="503877" y="159443"/>
                  </a:lnTo>
                  <a:lnTo>
                    <a:pt x="540001" y="126837"/>
                  </a:lnTo>
                  <a:lnTo>
                    <a:pt x="570574" y="88924"/>
                  </a:lnTo>
                  <a:lnTo>
                    <a:pt x="594897" y="46409"/>
                  </a:lnTo>
                  <a:lnTo>
                    <a:pt x="612273" y="0"/>
                  </a:lnTo>
                  <a:close/>
                </a:path>
              </a:pathLst>
            </a:custGeom>
            <a:solidFill>
              <a:srgbClr val="EC7200"/>
            </a:solidFill>
            <a:ln>
              <a:noFill/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32">
                <a:latin typeface="+mn-lt"/>
              </a:endParaRPr>
            </a:p>
          </p:txBody>
        </p:sp>
        <p:grpSp>
          <p:nvGrpSpPr>
            <p:cNvPr id="3" name="Группа 1">
              <a:extLst>
                <a:ext uri="{FF2B5EF4-FFF2-40B4-BE49-F238E27FC236}">
                  <a16:creationId xmlns:a16="http://schemas.microsoft.com/office/drawing/2014/main" id="{7C64D078-4D4D-4440-864D-D6507D3841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23988" y="1036638"/>
              <a:ext cx="3314700" cy="1017587"/>
              <a:chOff x="1423988" y="1036638"/>
              <a:chExt cx="3314700" cy="1017587"/>
            </a:xfrm>
          </p:grpSpPr>
          <p:sp>
            <p:nvSpPr>
              <p:cNvPr id="5130" name="object 5">
                <a:extLst>
                  <a:ext uri="{FF2B5EF4-FFF2-40B4-BE49-F238E27FC236}">
                    <a16:creationId xmlns:a16="http://schemas.microsoft.com/office/drawing/2014/main" id="{EA3331D6-D4F1-44CB-8945-E33EF901FB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0448" y="1036638"/>
                <a:ext cx="2108240" cy="998322"/>
              </a:xfrm>
              <a:prstGeom prst="rect">
                <a:avLst/>
              </a:prstGeom>
              <a:blipFill dpi="0" rotWithShape="1">
                <a:blip r:embed="rId3" cstate="print"/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altLang="ru-RU" sz="1632"/>
              </a:p>
            </p:txBody>
          </p:sp>
          <p:sp>
            <p:nvSpPr>
              <p:cNvPr id="5131" name="object 7">
                <a:extLst>
                  <a:ext uri="{FF2B5EF4-FFF2-40B4-BE49-F238E27FC236}">
                    <a16:creationId xmlns:a16="http://schemas.microsoft.com/office/drawing/2014/main" id="{DB62F2CA-6169-4666-A159-AC1F2E7CB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3988" y="1052400"/>
                <a:ext cx="1001589" cy="1001825"/>
              </a:xfrm>
              <a:custGeom>
                <a:avLst/>
                <a:gdLst>
                  <a:gd name="T0" fmla="*/ 985816 w 1002030"/>
                  <a:gd name="T1" fmla="*/ 0 h 1002030"/>
                  <a:gd name="T2" fmla="*/ 301218 w 1002030"/>
                  <a:gd name="T3" fmla="*/ 0 h 1002030"/>
                  <a:gd name="T4" fmla="*/ 252371 w 1002030"/>
                  <a:gd name="T5" fmla="*/ 3956 h 1002030"/>
                  <a:gd name="T6" fmla="*/ 206023 w 1002030"/>
                  <a:gd name="T7" fmla="*/ 15354 h 1002030"/>
                  <a:gd name="T8" fmla="*/ 162808 w 1002030"/>
                  <a:gd name="T9" fmla="*/ 33615 h 1002030"/>
                  <a:gd name="T10" fmla="*/ 123336 w 1002030"/>
                  <a:gd name="T11" fmla="*/ 58115 h 1002030"/>
                  <a:gd name="T12" fmla="*/ 88248 w 1002030"/>
                  <a:gd name="T13" fmla="*/ 88248 h 1002030"/>
                  <a:gd name="T14" fmla="*/ 58115 w 1002030"/>
                  <a:gd name="T15" fmla="*/ 123337 h 1002030"/>
                  <a:gd name="T16" fmla="*/ 33614 w 1002030"/>
                  <a:gd name="T17" fmla="*/ 162809 h 1002030"/>
                  <a:gd name="T18" fmla="*/ 15354 w 1002030"/>
                  <a:gd name="T19" fmla="*/ 206024 h 1002030"/>
                  <a:gd name="T20" fmla="*/ 3956 w 1002030"/>
                  <a:gd name="T21" fmla="*/ 252372 h 1002030"/>
                  <a:gd name="T22" fmla="*/ 0 w 1002030"/>
                  <a:gd name="T23" fmla="*/ 301219 h 1002030"/>
                  <a:gd name="T24" fmla="*/ 4657 w 1002030"/>
                  <a:gd name="T25" fmla="*/ 354601 h 1002030"/>
                  <a:gd name="T26" fmla="*/ 18047 w 1002030"/>
                  <a:gd name="T27" fmla="*/ 404863 h 1002030"/>
                  <a:gd name="T28" fmla="*/ 39553 w 1002030"/>
                  <a:gd name="T29" fmla="*/ 451227 h 1002030"/>
                  <a:gd name="T30" fmla="*/ 68454 w 1002030"/>
                  <a:gd name="T31" fmla="*/ 492909 h 1002030"/>
                  <a:gd name="T32" fmla="*/ 39617 w 1002030"/>
                  <a:gd name="T33" fmla="*/ 534597 h 1002030"/>
                  <a:gd name="T34" fmla="*/ 18104 w 1002030"/>
                  <a:gd name="T35" fmla="*/ 580992 h 1002030"/>
                  <a:gd name="T36" fmla="*/ 4676 w 1002030"/>
                  <a:gd name="T37" fmla="*/ 631268 h 1002030"/>
                  <a:gd name="T38" fmla="*/ 0 w 1002030"/>
                  <a:gd name="T39" fmla="*/ 684596 h 1002030"/>
                  <a:gd name="T40" fmla="*/ 0 w 1002030"/>
                  <a:gd name="T41" fmla="*/ 985817 h 1002030"/>
                  <a:gd name="T42" fmla="*/ 219067 w 1002030"/>
                  <a:gd name="T43" fmla="*/ 985817 h 1002030"/>
                  <a:gd name="T44" fmla="*/ 219067 w 1002030"/>
                  <a:gd name="T45" fmla="*/ 684596 h 1002030"/>
                  <a:gd name="T46" fmla="*/ 225524 w 1002030"/>
                  <a:gd name="T47" fmla="*/ 652624 h 1002030"/>
                  <a:gd name="T48" fmla="*/ 243137 w 1002030"/>
                  <a:gd name="T49" fmla="*/ 626509 h 1002030"/>
                  <a:gd name="T50" fmla="*/ 269243 w 1002030"/>
                  <a:gd name="T51" fmla="*/ 608903 h 1002030"/>
                  <a:gd name="T52" fmla="*/ 301218 w 1002030"/>
                  <a:gd name="T53" fmla="*/ 602446 h 1002030"/>
                  <a:gd name="T54" fmla="*/ 985816 w 1002030"/>
                  <a:gd name="T55" fmla="*/ 602446 h 1002030"/>
                  <a:gd name="T56" fmla="*/ 985816 w 1002030"/>
                  <a:gd name="T57" fmla="*/ 383376 h 1002030"/>
                  <a:gd name="T58" fmla="*/ 301218 w 1002030"/>
                  <a:gd name="T59" fmla="*/ 383376 h 1002030"/>
                  <a:gd name="T60" fmla="*/ 269243 w 1002030"/>
                  <a:gd name="T61" fmla="*/ 376919 h 1002030"/>
                  <a:gd name="T62" fmla="*/ 243137 w 1002030"/>
                  <a:gd name="T63" fmla="*/ 359311 h 1002030"/>
                  <a:gd name="T64" fmla="*/ 225524 w 1002030"/>
                  <a:gd name="T65" fmla="*/ 333198 h 1002030"/>
                  <a:gd name="T66" fmla="*/ 219067 w 1002030"/>
                  <a:gd name="T67" fmla="*/ 301219 h 1002030"/>
                  <a:gd name="T68" fmla="*/ 225524 w 1002030"/>
                  <a:gd name="T69" fmla="*/ 269244 h 1002030"/>
                  <a:gd name="T70" fmla="*/ 243137 w 1002030"/>
                  <a:gd name="T71" fmla="*/ 243138 h 1002030"/>
                  <a:gd name="T72" fmla="*/ 269243 w 1002030"/>
                  <a:gd name="T73" fmla="*/ 225525 h 1002030"/>
                  <a:gd name="T74" fmla="*/ 301218 w 1002030"/>
                  <a:gd name="T75" fmla="*/ 219068 h 1002030"/>
                  <a:gd name="T76" fmla="*/ 985816 w 1002030"/>
                  <a:gd name="T77" fmla="*/ 219068 h 1002030"/>
                  <a:gd name="T78" fmla="*/ 985816 w 1002030"/>
                  <a:gd name="T79" fmla="*/ 0 h 100203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002030" h="1002030">
                    <a:moveTo>
                      <a:pt x="1001904" y="0"/>
                    </a:moveTo>
                    <a:lnTo>
                      <a:pt x="306136" y="0"/>
                    </a:lnTo>
                    <a:lnTo>
                      <a:pt x="256486" y="4007"/>
                    </a:lnTo>
                    <a:lnTo>
                      <a:pt x="209384" y="15609"/>
                    </a:lnTo>
                    <a:lnTo>
                      <a:pt x="165461" y="34176"/>
                    </a:lnTo>
                    <a:lnTo>
                      <a:pt x="125348" y="59075"/>
                    </a:lnTo>
                    <a:lnTo>
                      <a:pt x="89676" y="89676"/>
                    </a:lnTo>
                    <a:lnTo>
                      <a:pt x="59075" y="125349"/>
                    </a:lnTo>
                    <a:lnTo>
                      <a:pt x="34175" y="165462"/>
                    </a:lnTo>
                    <a:lnTo>
                      <a:pt x="15609" y="209385"/>
                    </a:lnTo>
                    <a:lnTo>
                      <a:pt x="4007" y="256487"/>
                    </a:lnTo>
                    <a:lnTo>
                      <a:pt x="0" y="306137"/>
                    </a:lnTo>
                    <a:lnTo>
                      <a:pt x="4708" y="360389"/>
                    </a:lnTo>
                    <a:lnTo>
                      <a:pt x="18353" y="411471"/>
                    </a:lnTo>
                    <a:lnTo>
                      <a:pt x="40216" y="458589"/>
                    </a:lnTo>
                    <a:lnTo>
                      <a:pt x="69576" y="500955"/>
                    </a:lnTo>
                    <a:lnTo>
                      <a:pt x="40280" y="543320"/>
                    </a:lnTo>
                    <a:lnTo>
                      <a:pt x="18410" y="590472"/>
                    </a:lnTo>
                    <a:lnTo>
                      <a:pt x="4729" y="641570"/>
                    </a:lnTo>
                    <a:lnTo>
                      <a:pt x="0" y="695769"/>
                    </a:lnTo>
                    <a:lnTo>
                      <a:pt x="0" y="1001905"/>
                    </a:lnTo>
                    <a:lnTo>
                      <a:pt x="222644" y="1001905"/>
                    </a:lnTo>
                    <a:lnTo>
                      <a:pt x="222644" y="695769"/>
                    </a:lnTo>
                    <a:lnTo>
                      <a:pt x="229207" y="663272"/>
                    </a:lnTo>
                    <a:lnTo>
                      <a:pt x="247102" y="636733"/>
                    </a:lnTo>
                    <a:lnTo>
                      <a:pt x="273641" y="618839"/>
                    </a:lnTo>
                    <a:lnTo>
                      <a:pt x="306136" y="612277"/>
                    </a:lnTo>
                    <a:lnTo>
                      <a:pt x="1001904" y="612277"/>
                    </a:lnTo>
                    <a:lnTo>
                      <a:pt x="1001904" y="389632"/>
                    </a:lnTo>
                    <a:lnTo>
                      <a:pt x="306136" y="389632"/>
                    </a:lnTo>
                    <a:lnTo>
                      <a:pt x="273641" y="383069"/>
                    </a:lnTo>
                    <a:lnTo>
                      <a:pt x="247102" y="365174"/>
                    </a:lnTo>
                    <a:lnTo>
                      <a:pt x="229207" y="338633"/>
                    </a:lnTo>
                    <a:lnTo>
                      <a:pt x="222644" y="306137"/>
                    </a:lnTo>
                    <a:lnTo>
                      <a:pt x="229207" y="273642"/>
                    </a:lnTo>
                    <a:lnTo>
                      <a:pt x="247102" y="247103"/>
                    </a:lnTo>
                    <a:lnTo>
                      <a:pt x="273641" y="229208"/>
                    </a:lnTo>
                    <a:lnTo>
                      <a:pt x="306136" y="222646"/>
                    </a:lnTo>
                    <a:lnTo>
                      <a:pt x="1001904" y="222646"/>
                    </a:lnTo>
                    <a:lnTo>
                      <a:pt x="100190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632">
                  <a:latin typeface="+mn-lt"/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EDDDDAF-0F4D-C238-0B1D-7D332C54D9A8}"/>
              </a:ext>
            </a:extLst>
          </p:cNvPr>
          <p:cNvSpPr txBox="1"/>
          <p:nvPr/>
        </p:nvSpPr>
        <p:spPr>
          <a:xfrm>
            <a:off x="558800" y="2189240"/>
            <a:ext cx="108790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ПОСТРОИМ БУДУЩЕЕ ВМЕСТЕ! </a:t>
            </a:r>
          </a:p>
          <a:p>
            <a:pPr algn="ctr"/>
            <a:r>
              <a:rPr lang="ru-RU" sz="44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С ЛЮБОВЬЮ, ИИСИТ</a:t>
            </a:r>
            <a:r>
              <a:rPr lang="en-US" sz="44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 </a:t>
            </a:r>
            <a:endParaRPr lang="ru-RU" sz="4400" b="1" spc="200" dirty="0">
              <a:solidFill>
                <a:srgbClr val="FFFFFF"/>
              </a:solidFill>
              <a:cs typeface="Poppins" panose="00000800000000000000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0D2AE9-5549-E487-4FB2-B6B9277C7D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229" y="5089783"/>
            <a:ext cx="1461091" cy="14610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7EE753-203B-90FE-4934-B4119EAE8D6A}"/>
              </a:ext>
            </a:extLst>
          </p:cNvPr>
          <p:cNvSpPr txBox="1"/>
          <p:nvPr/>
        </p:nvSpPr>
        <p:spPr>
          <a:xfrm>
            <a:off x="8489180" y="5513584"/>
            <a:ext cx="3264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Узнать условия поступления:</a:t>
            </a:r>
          </a:p>
          <a:p>
            <a:r>
              <a:rPr lang="ru-RU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priem@ystu.ru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1512</TotalTime>
  <Words>295</Words>
  <Application>Microsoft Office PowerPoint</Application>
  <PresentationFormat>Широкоэкранный</PresentationFormat>
  <Paragraphs>52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Courier New</vt:lpstr>
      <vt:lpstr>Poppins</vt:lpstr>
      <vt:lpstr>Poppins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Буданова Екатерина Сергеевна</dc:creator>
  <cp:lastModifiedBy>Кристина Куликова</cp:lastModifiedBy>
  <cp:revision>114</cp:revision>
  <dcterms:created xsi:type="dcterms:W3CDTF">2024-02-03T15:39:21Z</dcterms:created>
  <dcterms:modified xsi:type="dcterms:W3CDTF">2026-02-22T19:03:59Z</dcterms:modified>
</cp:coreProperties>
</file>