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83" r:id="rId6"/>
    <p:sldId id="282" r:id="rId7"/>
    <p:sldId id="264" r:id="rId8"/>
    <p:sldId id="265" r:id="rId9"/>
    <p:sldId id="25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3D9"/>
    <a:srgbClr val="EC7200"/>
    <a:srgbClr val="71747B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824EE7C-E8B4-EB1E-ADFF-4610925D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" y="-111443"/>
            <a:ext cx="12588240" cy="7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0" y="0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08.04.01 Строительство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Проектирование, строительство и эксплуатация зданий и сооружений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7" name="Рисунок 6" descr="Изображение выглядит как зарисовка, Графика, графическая вставк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73834B-69FB-D7C4-6E59-771044D994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908" b="63179" l="39810" r="65217">
                        <a14:foregroundMark x1="58288" y1="48777" x2="58288" y2="48777"/>
                        <a14:foregroundMark x1="55163" y1="48505" x2="55299" y2="48913"/>
                        <a14:foregroundMark x1="58967" y1="48505" x2="58967" y2="48505"/>
                        <a14:foregroundMark x1="59239" y1="48505" x2="59239" y2="48505"/>
                        <a14:foregroundMark x1="58152" y1="51766" x2="58152" y2="51766"/>
                        <a14:foregroundMark x1="58152" y1="51766" x2="58152" y2="51766"/>
                        <a14:foregroundMark x1="55842" y1="51495" x2="55842" y2="51495"/>
                        <a14:foregroundMark x1="55842" y1="51495" x2="55842" y2="51495"/>
                        <a14:foregroundMark x1="57609" y1="51223" x2="57609" y2="51223"/>
                        <a14:foregroundMark x1="55299" y1="51630" x2="55299" y2="51630"/>
                        <a14:foregroundMark x1="55299" y1="51766" x2="55299" y2="51766"/>
                        <a14:foregroundMark x1="55978" y1="51766" x2="55978" y2="51766"/>
                        <a14:foregroundMark x1="55978" y1="51766" x2="55978" y2="51766"/>
                        <a14:foregroundMark x1="60190" y1="51495" x2="60190" y2="51495"/>
                        <a14:foregroundMark x1="62364" y1="40082" x2="62364" y2="40082"/>
                        <a14:foregroundMark x1="46875" y1="44429" x2="46875" y2="44429"/>
                        <a14:foregroundMark x1="44973" y1="39946" x2="44973" y2="39946"/>
                        <a14:foregroundMark x1="39810" y1="50272" x2="39810" y2="50272"/>
                        <a14:foregroundMark x1="44565" y1="50679" x2="44565" y2="50679"/>
                        <a14:foregroundMark x1="45652" y1="49321" x2="44429" y2="47826"/>
                        <a14:foregroundMark x1="42935" y1="50679" x2="44565" y2="51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34768" r="31716" b="33624"/>
          <a:stretch/>
        </p:blipFill>
        <p:spPr>
          <a:xfrm>
            <a:off x="507236" y="3529783"/>
            <a:ext cx="795081" cy="8272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Изображение выглядит как текст, одежда, человек, презент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CAE706-2904-9482-E738-6116B8DB4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21610" b="4767"/>
          <a:stretch/>
        </p:blipFill>
        <p:spPr>
          <a:xfrm>
            <a:off x="686021" y="1797559"/>
            <a:ext cx="5346428" cy="4417014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08.04.01 – СТРОИТЕЛЬСТВО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Проектирование, строительство и эксплуатация зданий и сооружений</a:t>
            </a:r>
          </a:p>
          <a:p>
            <a:pPr>
              <a:spcAft>
                <a:spcPts val="600"/>
              </a:spcAft>
            </a:pPr>
            <a:endParaRPr lang="ru-RU" sz="2800" dirty="0">
              <a:solidFill>
                <a:srgbClr val="EC7200"/>
              </a:solidFill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МАГИСТР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 / ЗАОЧНО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2 ГОДА / 2,5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МАГИСТРАТУРА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816" y="2644970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2" y="2522012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7119355-8E96-43B3-CEFD-65329D0E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883" y="5146684"/>
            <a:ext cx="907895" cy="9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1716"/>
            <a:ext cx="6969369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Программа магистратуры по профилю 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«Проектирование, строительство и эксплуатация зданий и сооружений» направлена на подготовку кадров  в области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проектирования, возведения и эксплуатации объектов различного назначения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, включая жилые комплексы, промышленные предприятия, инженерные сети и транспортные системы.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BE8F1B-5A31-70F6-F4DD-2B88AD8911E0}"/>
              </a:ext>
            </a:extLst>
          </p:cNvPr>
          <p:cNvSpPr/>
          <p:nvPr/>
        </p:nvSpPr>
        <p:spPr>
          <a:xfrm>
            <a:off x="8488135" y="15859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E2E51-F54F-352C-A323-EFAFDF5A9E42}"/>
              </a:ext>
            </a:extLst>
          </p:cNvPr>
          <p:cNvSpPr/>
          <p:nvPr/>
        </p:nvSpPr>
        <p:spPr>
          <a:xfrm>
            <a:off x="8488135" y="4574733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AA0ABF-CCA3-756B-E328-9977EC8AEE5E}"/>
              </a:ext>
            </a:extLst>
          </p:cNvPr>
          <p:cNvSpPr/>
          <p:nvPr/>
        </p:nvSpPr>
        <p:spPr>
          <a:xfrm>
            <a:off x="8488135" y="2306597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7D86EC5-193B-481A-F4DE-19ABBB39E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 bwMode="auto">
          <a:xfrm>
            <a:off x="8869994" y="280561"/>
            <a:ext cx="1718224" cy="17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 background">
            <a:extLst>
              <a:ext uri="{FF2B5EF4-FFF2-40B4-BE49-F238E27FC236}">
                <a16:creationId xmlns:a16="http://schemas.microsoft.com/office/drawing/2014/main" id="{1DEB89A2-D26C-A0EF-13D6-16DEB74F8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" b="7417"/>
          <a:stretch/>
        </p:blipFill>
        <p:spPr bwMode="auto">
          <a:xfrm>
            <a:off x="8869994" y="2426727"/>
            <a:ext cx="1743988" cy="17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9CAD5BC9-0F65-1FE3-8304-6F74E73D5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r="10650"/>
          <a:stretch/>
        </p:blipFill>
        <p:spPr bwMode="auto">
          <a:xfrm>
            <a:off x="8869994" y="4672999"/>
            <a:ext cx="1743988" cy="17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BA69E5-368B-DF81-179F-8648D228B33E}"/>
              </a:ext>
            </a:extLst>
          </p:cNvPr>
          <p:cNvSpPr/>
          <p:nvPr/>
        </p:nvSpPr>
        <p:spPr>
          <a:xfrm>
            <a:off x="6642060" y="1372902"/>
            <a:ext cx="5260181" cy="5007056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обучение в магистратуре по профилю «ПРОЕКТИРОВАНИЕ, СТРОИТЕЛЬСТВО И ЭКСПЛУАТАЦИЯ ЗДАНИЙ И СООРУЖЕНИЙ»? </a:t>
            </a: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9728F351-A1E4-BC59-10DE-6BE84E607AE0}"/>
              </a:ext>
            </a:extLst>
          </p:cNvPr>
          <p:cNvSpPr txBox="1">
            <a:spLocks/>
          </p:cNvSpPr>
          <p:nvPr/>
        </p:nvSpPr>
        <p:spPr>
          <a:xfrm>
            <a:off x="537814" y="1605085"/>
            <a:ext cx="6104246" cy="4774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Это возможность: </a:t>
            </a:r>
          </a:p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- углубленно изучить  современные технологии и методики проектирования зданий и сооружений различного назначения,</a:t>
            </a:r>
          </a:p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овладеть передовыми методами расчета строительных конструкций, </a:t>
            </a:r>
          </a:p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научиться эффективно руководить строительными проектами, </a:t>
            </a:r>
          </a:p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приобрести опыт применения новейших инструментов BIM-технологий в проектировании зданий и сооружений, открывающих широкие перспективы для успешной карьеры в сфере строительства.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38CDF-A5C0-6D89-5966-FDF79A17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87" y="2309063"/>
            <a:ext cx="5012126" cy="307243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2DA260C-A888-1B37-255A-102CC30C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40" y="2600144"/>
            <a:ext cx="2609104" cy="16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294675-17C6-B6BA-A1BF-17DC01A18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40" y="933566"/>
            <a:ext cx="2492891" cy="16640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CE6B9-C2D7-42CD-40B0-F38E7ADC0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r="-1061" b="9260"/>
          <a:stretch/>
        </p:blipFill>
        <p:spPr>
          <a:xfrm>
            <a:off x="4390839" y="4232842"/>
            <a:ext cx="2492891" cy="161988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1CBEB93-278F-CCAD-9AE0-61D7AF656971}"/>
              </a:ext>
            </a:extLst>
          </p:cNvPr>
          <p:cNvSpPr/>
          <p:nvPr/>
        </p:nvSpPr>
        <p:spPr>
          <a:xfrm>
            <a:off x="391132" y="691772"/>
            <a:ext cx="4633949" cy="5406918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80A85F9-E331-E6EB-662C-2B9FDEE5175A}"/>
              </a:ext>
            </a:extLst>
          </p:cNvPr>
          <p:cNvGrpSpPr/>
          <p:nvPr/>
        </p:nvGrpSpPr>
        <p:grpSpPr>
          <a:xfrm>
            <a:off x="184607" y="896884"/>
            <a:ext cx="5303396" cy="4234562"/>
            <a:chOff x="3681046" y="913317"/>
            <a:chExt cx="5303396" cy="42345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FE0E-90E9-81C6-AA06-3AAC42CD735B}"/>
                </a:ext>
              </a:extLst>
            </p:cNvPr>
            <p:cNvSpPr txBox="1"/>
            <p:nvPr/>
          </p:nvSpPr>
          <p:spPr>
            <a:xfrm>
              <a:off x="3681046" y="913317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Проектирование</a:t>
              </a:r>
            </a:p>
          </p:txBody>
        </p:sp>
        <p:sp>
          <p:nvSpPr>
            <p:cNvPr id="23" name="Объект 15">
              <a:extLst>
                <a:ext uri="{FF2B5EF4-FFF2-40B4-BE49-F238E27FC236}">
                  <a16:creationId xmlns:a16="http://schemas.microsoft.com/office/drawing/2014/main" id="{B1E3A840-352C-6323-DD0C-49504F68A940}"/>
                </a:ext>
              </a:extLst>
            </p:cNvPr>
            <p:cNvSpPr txBox="1">
              <a:spLocks/>
            </p:cNvSpPr>
            <p:nvPr/>
          </p:nvSpPr>
          <p:spPr>
            <a:xfrm>
              <a:off x="4036331" y="1889958"/>
              <a:ext cx="4948111" cy="32579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Математическое моделирование сооружений и строительных процессов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Прогрессивные строительные конструкции и системы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Моделирование грунтовых оснований в сложных инженерно-геологических условиях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6323285" y="691771"/>
            <a:ext cx="5543775" cy="6364206"/>
            <a:chOff x="6472466" y="1366188"/>
            <a:chExt cx="5543775" cy="6364206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6472466" y="1366188"/>
              <a:ext cx="5543775" cy="545245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6660455" y="2139299"/>
              <a:ext cx="5107958" cy="55910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Технология сложных строительных систем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Разработка инновационных технологий, материалов, конструкций и систем в строительстве 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Строительная физика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Управление проектами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Обеспечение безопасности при строительстве, реконструкции и эксплуатации зданий и сооружений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CF5B6-F2FD-3AD0-E11A-C78B5A385A6B}"/>
                </a:ext>
              </a:extLst>
            </p:cNvPr>
            <p:cNvSpPr txBox="1"/>
            <p:nvPr/>
          </p:nvSpPr>
          <p:spPr>
            <a:xfrm>
              <a:off x="6720293" y="1388192"/>
              <a:ext cx="5048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2EA3D9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Строительство и эксплуатация</a:t>
              </a:r>
            </a:p>
          </p:txBody>
        </p:sp>
      </p:grpSp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01A22D90-765E-E09F-EC91-A90F7CC5818E}"/>
              </a:ext>
            </a:extLst>
          </p:cNvPr>
          <p:cNvCxnSpPr>
            <a:cxnSpLocks/>
          </p:cNvCxnSpPr>
          <p:nvPr/>
        </p:nvCxnSpPr>
        <p:spPr>
          <a:xfrm flipV="1">
            <a:off x="5527040" y="6335565"/>
            <a:ext cx="6172591" cy="258834"/>
          </a:xfrm>
          <a:prstGeom prst="bentConnector3">
            <a:avLst>
              <a:gd name="adj1" fmla="val 4406"/>
            </a:avLst>
          </a:prstGeom>
          <a:ln w="38100">
            <a:solidFill>
              <a:srgbClr val="71747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422C54B-2761-82E1-BE6B-56F9F1CF882F}"/>
              </a:ext>
            </a:extLst>
          </p:cNvPr>
          <p:cNvCxnSpPr>
            <a:cxnSpLocks/>
          </p:cNvCxnSpPr>
          <p:nvPr/>
        </p:nvCxnSpPr>
        <p:spPr>
          <a:xfrm>
            <a:off x="305099" y="6594399"/>
            <a:ext cx="5417699" cy="0"/>
          </a:xfrm>
          <a:prstGeom prst="line">
            <a:avLst/>
          </a:prstGeom>
          <a:ln w="38100">
            <a:solidFill>
              <a:srgbClr val="7174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0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342716" y="846109"/>
            <a:ext cx="3973864" cy="1683731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4219914" y="1031029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342715" y="825585"/>
            <a:ext cx="397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органы и экспертиза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342718" y="2725702"/>
            <a:ext cx="3973861" cy="1683732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342716" y="2725702"/>
            <a:ext cx="397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Проектные организации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734936" y="2160071"/>
            <a:ext cx="6816425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Технология сложных строительных систем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Разработка инновационных технологий, материалов, конструкций и систем в строительстве 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Строительная физика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Управление проектами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Обеспечение безопасности при строительстве, реконструкции и эксплуатации зданий и сооружений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F66AEA-60F4-5405-127C-03A3DAD0B04D}"/>
              </a:ext>
            </a:extLst>
          </p:cNvPr>
          <p:cNvSpPr/>
          <p:nvPr/>
        </p:nvSpPr>
        <p:spPr>
          <a:xfrm>
            <a:off x="342714" y="4642236"/>
            <a:ext cx="3973861" cy="2029543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EB3A6-539D-63A2-159C-3F8B286A111C}"/>
              </a:ext>
            </a:extLst>
          </p:cNvPr>
          <p:cNvSpPr txBox="1"/>
          <p:nvPr/>
        </p:nvSpPr>
        <p:spPr>
          <a:xfrm>
            <a:off x="342712" y="4642237"/>
            <a:ext cx="397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Строительные организации</a:t>
            </a:r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6C83B319-B65D-3789-175F-CAFFC16B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65" y="1671026"/>
            <a:ext cx="1281154" cy="7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A6B6312E-4F2D-2BBC-E510-50961D3C0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12883"/>
          <a:stretch/>
        </p:blipFill>
        <p:spPr bwMode="auto">
          <a:xfrm>
            <a:off x="1750590" y="3267630"/>
            <a:ext cx="1219629" cy="9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CD0F37F5-2449-13ED-3D18-9EB1909B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55" y="5515495"/>
            <a:ext cx="937174" cy="9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7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340817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2692645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5029504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176224-92BC-4575-BAC7-62927D73A234}"/>
              </a:ext>
            </a:extLst>
          </p:cNvPr>
          <p:cNvSpPr>
            <a:spLocks/>
          </p:cNvSpPr>
          <p:nvPr/>
        </p:nvSpPr>
        <p:spPr>
          <a:xfrm>
            <a:off x="7370948" y="109581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F4B4AA-6549-6B71-0B41-107923A43DEC}"/>
              </a:ext>
            </a:extLst>
          </p:cNvPr>
          <p:cNvSpPr>
            <a:spLocks/>
          </p:cNvSpPr>
          <p:nvPr/>
        </p:nvSpPr>
        <p:spPr>
          <a:xfrm>
            <a:off x="340817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4C78F6-B5B0-C213-5578-4E49EDE17BB1}"/>
              </a:ext>
            </a:extLst>
          </p:cNvPr>
          <p:cNvSpPr>
            <a:spLocks/>
          </p:cNvSpPr>
          <p:nvPr/>
        </p:nvSpPr>
        <p:spPr>
          <a:xfrm>
            <a:off x="2692645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DACA756-4CCD-69A5-146A-441CCFB8B647}"/>
              </a:ext>
            </a:extLst>
          </p:cNvPr>
          <p:cNvSpPr>
            <a:spLocks/>
          </p:cNvSpPr>
          <p:nvPr/>
        </p:nvSpPr>
        <p:spPr>
          <a:xfrm>
            <a:off x="5029504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383733-1840-158C-D78D-9DD986963A80}"/>
              </a:ext>
            </a:extLst>
          </p:cNvPr>
          <p:cNvSpPr>
            <a:spLocks/>
          </p:cNvSpPr>
          <p:nvPr/>
        </p:nvSpPr>
        <p:spPr>
          <a:xfrm>
            <a:off x="7370948" y="30408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448152C-BC65-290A-C899-F98391B9DFF4}"/>
              </a:ext>
            </a:extLst>
          </p:cNvPr>
          <p:cNvSpPr>
            <a:spLocks/>
          </p:cNvSpPr>
          <p:nvPr/>
        </p:nvSpPr>
        <p:spPr>
          <a:xfrm>
            <a:off x="1577402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BE32399-0087-F576-03E3-D63657C51422}"/>
              </a:ext>
            </a:extLst>
          </p:cNvPr>
          <p:cNvSpPr>
            <a:spLocks/>
          </p:cNvSpPr>
          <p:nvPr/>
        </p:nvSpPr>
        <p:spPr>
          <a:xfrm>
            <a:off x="3929230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43E78FB-488C-1CD0-B690-81D66F4ED42E}"/>
              </a:ext>
            </a:extLst>
          </p:cNvPr>
          <p:cNvSpPr>
            <a:spLocks/>
          </p:cNvSpPr>
          <p:nvPr/>
        </p:nvSpPr>
        <p:spPr>
          <a:xfrm>
            <a:off x="6264461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5194889" y="1376061"/>
            <a:ext cx="1887265" cy="7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>
            <a:lum contrast="10000"/>
          </a:blip>
          <a:srcRect l="15136" t="41176" r="62017" b="43552"/>
          <a:stretch/>
        </p:blipFill>
        <p:spPr bwMode="auto">
          <a:xfrm>
            <a:off x="4157879" y="5186384"/>
            <a:ext cx="1767430" cy="9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18714" t="11520" r="63231" b="70098"/>
          <a:stretch>
            <a:fillRect/>
          </a:stretch>
        </p:blipFill>
        <p:spPr bwMode="auto">
          <a:xfrm>
            <a:off x="578892" y="1214127"/>
            <a:ext cx="1810582" cy="111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/>
          <a:srcRect l="18990" t="8578" r="60073" b="81066"/>
          <a:stretch>
            <a:fillRect/>
          </a:stretch>
        </p:blipFill>
        <p:spPr bwMode="auto">
          <a:xfrm>
            <a:off x="7515697" y="1416067"/>
            <a:ext cx="1951852" cy="67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>
            <a:lum contrast="10000"/>
          </a:blip>
          <a:srcRect l="26719" t="10294" r="26397" b="6830"/>
          <a:stretch>
            <a:fillRect/>
          </a:stretch>
        </p:blipFill>
        <p:spPr bwMode="auto">
          <a:xfrm>
            <a:off x="5556892" y="3177927"/>
            <a:ext cx="1201546" cy="10533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EE5D4C6-3018-6311-0DB7-3F87AA6CD314}"/>
              </a:ext>
            </a:extLst>
          </p:cNvPr>
          <p:cNvGrpSpPr/>
          <p:nvPr/>
        </p:nvGrpSpPr>
        <p:grpSpPr>
          <a:xfrm>
            <a:off x="6306700" y="5081656"/>
            <a:ext cx="2188779" cy="983599"/>
            <a:chOff x="7410457" y="5129182"/>
            <a:chExt cx="2310977" cy="1038513"/>
          </a:xfrm>
        </p:grpSpPr>
        <p:pic>
          <p:nvPicPr>
            <p:cNvPr id="12" name="Рисунок 11"/>
            <p:cNvPicPr/>
            <p:nvPr/>
          </p:nvPicPr>
          <p:blipFill>
            <a:blip r:embed="rId7" cstate="print"/>
            <a:srcRect l="24649" t="18137" r="57427" b="37990"/>
            <a:stretch>
              <a:fillRect/>
            </a:stretch>
          </p:blipFill>
          <p:spPr bwMode="auto">
            <a:xfrm>
              <a:off x="7410457" y="5129182"/>
              <a:ext cx="754047" cy="10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83110F-51F1-4E02-661F-309566233938}"/>
                </a:ext>
              </a:extLst>
            </p:cNvPr>
            <p:cNvSpPr txBox="1"/>
            <p:nvPr/>
          </p:nvSpPr>
          <p:spPr>
            <a:xfrm>
              <a:off x="7992808" y="5310856"/>
              <a:ext cx="1728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Poppins" panose="00000800000000000000" pitchFamily="2" charset="0"/>
                  <a:cs typeface="Poppins" panose="00000800000000000000" pitchFamily="2" charset="0"/>
                </a:rPr>
                <a:t>СПЕЦИАЛИЗИРОВАННЫЙ ЗАСТРОЙЩИК СТРОИТЕЛЬНОЕ УПРАВЛЕНИЕ №5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798D0B-D1BF-3066-D523-46E39FEA739D}"/>
              </a:ext>
            </a:extLst>
          </p:cNvPr>
          <p:cNvPicPr/>
          <p:nvPr/>
        </p:nvPicPr>
        <p:blipFill>
          <a:blip r:embed="rId8" cstate="print"/>
          <a:srcRect l="7674" t="35294" r="26221" b="37990"/>
          <a:stretch>
            <a:fillRect/>
          </a:stretch>
        </p:blipFill>
        <p:spPr bwMode="auto">
          <a:xfrm>
            <a:off x="2800848" y="1508549"/>
            <a:ext cx="2046103" cy="46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DF5AD7-1D5D-2287-3904-509F76B53677}"/>
              </a:ext>
            </a:extLst>
          </p:cNvPr>
          <p:cNvPicPr/>
          <p:nvPr/>
        </p:nvPicPr>
        <p:blipFill>
          <a:blip r:embed="rId9" cstate="print">
            <a:lum contrast="10000"/>
          </a:blip>
          <a:srcRect l="22716" t="37745" r="40488" b="41422"/>
          <a:stretch>
            <a:fillRect/>
          </a:stretch>
        </p:blipFill>
        <p:spPr bwMode="auto">
          <a:xfrm>
            <a:off x="1684010" y="5250916"/>
            <a:ext cx="2008096" cy="64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E326D31-FB6A-2583-EF75-1043FC1230C0}"/>
              </a:ext>
            </a:extLst>
          </p:cNvPr>
          <p:cNvPicPr/>
          <p:nvPr/>
        </p:nvPicPr>
        <p:blipFill>
          <a:blip r:embed="rId10" cstate="print">
            <a:lum contrast="10000"/>
          </a:blip>
          <a:srcRect l="16092" t="22304" r="39240" b="32108"/>
          <a:stretch>
            <a:fillRect/>
          </a:stretch>
        </p:blipFill>
        <p:spPr bwMode="auto">
          <a:xfrm>
            <a:off x="635295" y="3221699"/>
            <a:ext cx="1642734" cy="96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0D24B-C225-16E9-BA63-896D6C2B4561}"/>
              </a:ext>
            </a:extLst>
          </p:cNvPr>
          <p:cNvPicPr/>
          <p:nvPr/>
        </p:nvPicPr>
        <p:blipFill>
          <a:blip r:embed="rId11">
            <a:lum contrast="10000"/>
          </a:blip>
          <a:srcRect l="28789" t="37745" r="48615" b="41129"/>
          <a:stretch>
            <a:fillRect/>
          </a:stretch>
        </p:blipFill>
        <p:spPr bwMode="auto">
          <a:xfrm>
            <a:off x="2784924" y="3080329"/>
            <a:ext cx="2076268" cy="110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2EA98B4-5C18-D17C-A721-F206C0B23D98}"/>
              </a:ext>
            </a:extLst>
          </p:cNvPr>
          <p:cNvPicPr/>
          <p:nvPr/>
        </p:nvPicPr>
        <p:blipFill>
          <a:blip r:embed="rId12" cstate="print">
            <a:lum contrast="20000"/>
          </a:blip>
          <a:srcRect l="23682" t="33333" r="43649" b="37255"/>
          <a:stretch>
            <a:fillRect/>
          </a:stretch>
        </p:blipFill>
        <p:spPr bwMode="auto">
          <a:xfrm>
            <a:off x="7604638" y="3233711"/>
            <a:ext cx="1783374" cy="9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6048370-72CF-2E7F-4F4A-F769297052E1}"/>
              </a:ext>
            </a:extLst>
          </p:cNvPr>
          <p:cNvSpPr>
            <a:spLocks/>
          </p:cNvSpPr>
          <p:nvPr/>
        </p:nvSpPr>
        <p:spPr>
          <a:xfrm>
            <a:off x="8599692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9637838-EB7C-3B69-3484-1ED40390D008}"/>
              </a:ext>
            </a:extLst>
          </p:cNvPr>
          <p:cNvPicPr/>
          <p:nvPr/>
        </p:nvPicPr>
        <p:blipFill>
          <a:blip r:embed="rId13" cstate="print">
            <a:lum contrast="10000"/>
          </a:blip>
          <a:srcRect l="8418" t="34314" r="27601" b="37500"/>
          <a:stretch>
            <a:fillRect/>
          </a:stretch>
        </p:blipFill>
        <p:spPr bwMode="auto">
          <a:xfrm>
            <a:off x="8830153" y="5363368"/>
            <a:ext cx="1774486" cy="48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4C6C4-D809-8D01-B392-626D0AE430EB}"/>
              </a:ext>
            </a:extLst>
          </p:cNvPr>
          <p:cNvSpPr>
            <a:spLocks/>
          </p:cNvSpPr>
          <p:nvPr/>
        </p:nvSpPr>
        <p:spPr>
          <a:xfrm>
            <a:off x="9721190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8D916E-E2B1-3D4D-C76A-FEF942DFE229}"/>
              </a:ext>
            </a:extLst>
          </p:cNvPr>
          <p:cNvSpPr>
            <a:spLocks/>
          </p:cNvSpPr>
          <p:nvPr/>
        </p:nvSpPr>
        <p:spPr>
          <a:xfrm>
            <a:off x="9721190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52BCAF9-8CDA-8811-61DE-585528DEB5B4}"/>
              </a:ext>
            </a:extLst>
          </p:cNvPr>
          <p:cNvPicPr/>
          <p:nvPr/>
        </p:nvPicPr>
        <p:blipFill>
          <a:blip r:embed="rId14" cstate="print">
            <a:lum contrast="10000"/>
          </a:blip>
          <a:srcRect l="45487" t="54902" r="28458" b="23775"/>
          <a:stretch>
            <a:fillRect/>
          </a:stretch>
        </p:blipFill>
        <p:spPr bwMode="auto">
          <a:xfrm>
            <a:off x="9888861" y="1382660"/>
            <a:ext cx="1882937" cy="86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5CBCA9A-38A6-F57A-4965-061BEEF5E2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5463" y="3223888"/>
            <a:ext cx="1641282" cy="8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498653" y="2875901"/>
            <a:ext cx="3272468" cy="1962164"/>
            <a:chOff x="473253" y="2507019"/>
            <a:chExt cx="3272468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805543" y="2507019"/>
              <a:ext cx="2607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Теоретическая механика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485166" y="2936954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651764" y="2507019"/>
              <a:ext cx="28797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Сопротивление материалов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471679" y="2875901"/>
            <a:ext cx="3272468" cy="1962164"/>
            <a:chOff x="8437533" y="2447918"/>
            <a:chExt cx="3272468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893954" y="2644450"/>
              <a:ext cx="2359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Гидравлика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ABF65C-D62E-488F-BA99-1460EC23B934}"/>
              </a:ext>
            </a:extLst>
          </p:cNvPr>
          <p:cNvSpPr txBox="1"/>
          <p:nvPr/>
        </p:nvSpPr>
        <p:spPr>
          <a:xfrm>
            <a:off x="498653" y="1767277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НАЛИЧИЕ ВЫСШЕГО ОБРАЗОВАНИЯ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F2B47672-8D42-EC87-DDC5-18EBE02B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30" y="3877960"/>
            <a:ext cx="862914" cy="8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88F8B21C-91BD-9C4C-E5CD-D562789F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92" y="3818950"/>
            <a:ext cx="849752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7E0A33D4-70A6-2D17-2D0F-407FABA6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826" y="3761426"/>
            <a:ext cx="910866" cy="9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327</Words>
  <Application>Microsoft Office PowerPoint</Application>
  <PresentationFormat>Широкоэкранный</PresentationFormat>
  <Paragraphs>59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114</cp:revision>
  <dcterms:created xsi:type="dcterms:W3CDTF">2024-02-03T15:39:21Z</dcterms:created>
  <dcterms:modified xsi:type="dcterms:W3CDTF">2026-02-22T19:04:49Z</dcterms:modified>
</cp:coreProperties>
</file>