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72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E44-F49E-4EBB-A46A-5CC3D92B6748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A2F-0AB6-44A6-B2D6-4D3C9938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8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E44-F49E-4EBB-A46A-5CC3D92B6748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A2F-0AB6-44A6-B2D6-4D3C9938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6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E44-F49E-4EBB-A46A-5CC3D92B6748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A2F-0AB6-44A6-B2D6-4D3C9938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0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="" xmlns:a16="http://schemas.microsoft.com/office/drawing/2014/main" id="{E38D1AD6-DC33-CF99-D0E0-D047179C6C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3">
            <a:extLst>
              <a:ext uri="{FF2B5EF4-FFF2-40B4-BE49-F238E27FC236}">
                <a16:creationId xmlns="" xmlns:a16="http://schemas.microsoft.com/office/drawing/2014/main" id="{B76687AF-ABEE-33A2-7E57-E2929379C2A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A66127-3FF1-4A3F-BB13-787A445952EB}" type="datetimeFigureOut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9" name="Holder 4">
            <a:extLst>
              <a:ext uri="{FF2B5EF4-FFF2-40B4-BE49-F238E27FC236}">
                <a16:creationId xmlns="" xmlns:a16="http://schemas.microsoft.com/office/drawing/2014/main" id="{77A3CEFA-8E50-2315-E35E-D6184D2D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59599A-530D-4868-ABBE-E6BF50CB08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373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E44-F49E-4EBB-A46A-5CC3D92B6748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A2F-0AB6-44A6-B2D6-4D3C9938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8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E44-F49E-4EBB-A46A-5CC3D92B6748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A2F-0AB6-44A6-B2D6-4D3C9938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E44-F49E-4EBB-A46A-5CC3D92B6748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A2F-0AB6-44A6-B2D6-4D3C9938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5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E44-F49E-4EBB-A46A-5CC3D92B6748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A2F-0AB6-44A6-B2D6-4D3C9938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6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E44-F49E-4EBB-A46A-5CC3D92B6748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A2F-0AB6-44A6-B2D6-4D3C9938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0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E44-F49E-4EBB-A46A-5CC3D92B6748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A2F-0AB6-44A6-B2D6-4D3C9938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0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E44-F49E-4EBB-A46A-5CC3D92B6748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A2F-0AB6-44A6-B2D6-4D3C9938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1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E44-F49E-4EBB-A46A-5CC3D92B6748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8A2F-0AB6-44A6-B2D6-4D3C9938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4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8E44-F49E-4EBB-A46A-5CC3D92B6748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98A2F-0AB6-44A6-B2D6-4D3C9938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9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" y="-192282"/>
            <a:ext cx="12189675" cy="7050282"/>
          </a:xfrm>
        </p:spPr>
      </p:pic>
    </p:spTree>
    <p:extLst>
      <p:ext uri="{BB962C8B-B14F-4D97-AF65-F5344CB8AC3E}">
        <p14:creationId xmlns:p14="http://schemas.microsoft.com/office/powerpoint/2010/main" val="69265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8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1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7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5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C4F58A9-E179-47C1-ADDA-58F4559FEEB8}"/>
              </a:ext>
            </a:extLst>
          </p:cNvPr>
          <p:cNvSpPr/>
          <p:nvPr/>
        </p:nvSpPr>
        <p:spPr bwMode="auto">
          <a:xfrm>
            <a:off x="2654423" y="1967290"/>
            <a:ext cx="2936133" cy="13707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srgbClr val="003366"/>
            </a:innerShdw>
          </a:effectLst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dirty="0">
                <a:solidFill>
                  <a:srgbClr val="0000C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Сумма баллов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dirty="0">
                <a:solidFill>
                  <a:srgbClr val="0000C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2400" b="1" dirty="0">
                <a:solidFill>
                  <a:srgbClr val="0000C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вступительные испытания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88D190C-1498-42BC-9658-B79D284AFDBF}"/>
              </a:ext>
            </a:extLst>
          </p:cNvPr>
          <p:cNvSpPr txBox="1"/>
          <p:nvPr/>
        </p:nvSpPr>
        <p:spPr>
          <a:xfrm>
            <a:off x="632052" y="330428"/>
            <a:ext cx="76448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Вступительные испытания 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и учет индивидуальных достижений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717F90B-6453-426B-A1DE-5953F1C7AAB1}"/>
              </a:ext>
            </a:extLst>
          </p:cNvPr>
          <p:cNvSpPr/>
          <p:nvPr/>
        </p:nvSpPr>
        <p:spPr bwMode="auto">
          <a:xfrm>
            <a:off x="6391922" y="1967289"/>
            <a:ext cx="4119239" cy="11371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srgbClr val="003366"/>
            </a:innerShdw>
          </a:effectLst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dirty="0">
                <a:solidFill>
                  <a:srgbClr val="0000C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Сумма баллов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dirty="0">
                <a:solidFill>
                  <a:srgbClr val="0000C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2400" b="1" dirty="0">
                <a:solidFill>
                  <a:srgbClr val="0000C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индивидуальные достижения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F11C2E5-C273-44A2-97A1-2B75F92C6E32}"/>
              </a:ext>
            </a:extLst>
          </p:cNvPr>
          <p:cNvSpPr/>
          <p:nvPr/>
        </p:nvSpPr>
        <p:spPr bwMode="auto">
          <a:xfrm>
            <a:off x="6391922" y="3104424"/>
            <a:ext cx="2068497" cy="10333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srgbClr val="003366"/>
            </a:innerShdw>
          </a:effectLst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Общие </a:t>
            </a:r>
            <a:r>
              <a:rPr lang="ru-RU" sz="2000" dirty="0">
                <a:solidFill>
                  <a:srgbClr val="0000C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индивидуальные достижения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C55777E-32FC-46CF-8662-E979F5D67A37}"/>
              </a:ext>
            </a:extLst>
          </p:cNvPr>
          <p:cNvSpPr/>
          <p:nvPr/>
        </p:nvSpPr>
        <p:spPr bwMode="auto">
          <a:xfrm>
            <a:off x="8460419" y="3104424"/>
            <a:ext cx="2050742" cy="10333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srgbClr val="003366"/>
            </a:innerShdw>
          </a:effectLst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Целевые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dirty="0">
                <a:solidFill>
                  <a:srgbClr val="0000C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индивидуальные достижения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290CFDD-E2E7-429B-95B2-88B3A2E8D6F6}"/>
              </a:ext>
            </a:extLst>
          </p:cNvPr>
          <p:cNvSpPr/>
          <p:nvPr/>
        </p:nvSpPr>
        <p:spPr bwMode="auto">
          <a:xfrm>
            <a:off x="8460419" y="4134726"/>
            <a:ext cx="2050742" cy="8575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srgbClr val="003366"/>
            </a:innerShdw>
          </a:effectLst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только на места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пределах целевой квоты</a:t>
            </a:r>
            <a:endParaRPr lang="ru-RU" dirty="0">
              <a:solidFill>
                <a:srgbClr val="0000CC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8BBC43-7B4C-40DB-8C90-EF36521B217F}"/>
              </a:ext>
            </a:extLst>
          </p:cNvPr>
          <p:cNvSpPr txBox="1"/>
          <p:nvPr/>
        </p:nvSpPr>
        <p:spPr>
          <a:xfrm>
            <a:off x="5699385" y="1892656"/>
            <a:ext cx="5837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0" i="0" dirty="0">
                <a:solidFill>
                  <a:schemeClr val="accent2"/>
                </a:solidFill>
                <a:effectLst/>
                <a:latin typeface="u0000"/>
              </a:rPr>
              <a:t>+</a:t>
            </a:r>
            <a:endParaRPr lang="ru-RU" sz="6600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BA6F079-F8EA-4B2E-8654-6F4CF407F98E}"/>
              </a:ext>
            </a:extLst>
          </p:cNvPr>
          <p:cNvSpPr/>
          <p:nvPr/>
        </p:nvSpPr>
        <p:spPr bwMode="auto">
          <a:xfrm>
            <a:off x="3364637" y="5613251"/>
            <a:ext cx="6214369" cy="9295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srgbClr val="003366"/>
            </a:innerShdw>
          </a:effectLst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b="1" dirty="0">
                <a:solidFill>
                  <a:srgbClr val="0000C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Сумма конкурсных баллов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dirty="0">
                <a:solidFill>
                  <a:srgbClr val="0000C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ранжирования списков поступающих</a:t>
            </a:r>
          </a:p>
        </p:txBody>
      </p:sp>
      <p:sp>
        <p:nvSpPr>
          <p:cNvPr id="19" name="Правая круглая скобка 18">
            <a:extLst>
              <a:ext uri="{FF2B5EF4-FFF2-40B4-BE49-F238E27FC236}">
                <a16:creationId xmlns="" xmlns:a16="http://schemas.microsoft.com/office/drawing/2014/main" id="{2EB987FD-E783-4160-A3BA-F8A897DC4A17}"/>
              </a:ext>
            </a:extLst>
          </p:cNvPr>
          <p:cNvSpPr/>
          <p:nvPr/>
        </p:nvSpPr>
        <p:spPr>
          <a:xfrm rot="5400000">
            <a:off x="6466752" y="1176920"/>
            <a:ext cx="232079" cy="7856738"/>
          </a:xfrm>
          <a:prstGeom prst="rightBracket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5">
            <a:extLst>
              <a:ext uri="{FF2B5EF4-FFF2-40B4-BE49-F238E27FC236}">
                <a16:creationId xmlns="" xmlns:a16="http://schemas.microsoft.com/office/drawing/2014/main" id="{8CD3B012-734F-4F1B-B964-528652EA52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854" y="5217566"/>
            <a:ext cx="391923" cy="399447"/>
          </a:xfrm>
          <a:prstGeom prst="rightArrow">
            <a:avLst>
              <a:gd name="adj1" fmla="val 50000"/>
              <a:gd name="adj2" fmla="val 49942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660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1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01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77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7414053-B595-D7B8-7AB4-A5F13E9DA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="" xmlns:a16="http://schemas.microsoft.com/office/drawing/2014/main" id="{8583E331-AA80-BCBA-29CC-D82267A9F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60350"/>
            <a:ext cx="57848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1516"/>
          <a:lstStyle>
            <a:lvl1pPr marL="127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lnSpc>
                <a:spcPct val="111000"/>
              </a:lnSpc>
              <a:spcBef>
                <a:spcPts val="88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</a:pPr>
            <a:r>
              <a:rPr lang="ru-RU" altLang="ru-RU" sz="3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DIN Pro Medium" panose="020B0604020101020102"/>
                <a:ea typeface="DIN Pro Medium" panose="020B0604020101020102"/>
                <a:cs typeface="DIN Pro Medium" panose="020B0604020101020102"/>
              </a:rPr>
              <a:t>СПАСИБО ЗА ВНИМАНИЕ!</a:t>
            </a: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32FE8A88-67C7-6164-1D7F-68AA703AA504}"/>
              </a:ext>
            </a:extLst>
          </p:cNvPr>
          <p:cNvSpPr/>
          <p:nvPr/>
        </p:nvSpPr>
        <p:spPr>
          <a:xfrm>
            <a:off x="2135188" y="1196975"/>
            <a:ext cx="5905500" cy="1150938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spcCol="1270"/>
          <a:lstStyle/>
          <a:p>
            <a:pPr marL="0" marR="0" lvl="0" indent="0" defTabSz="533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 Pro Light" panose="020B0504020101010102" pitchFamily="34" charset="0"/>
                <a:ea typeface="Microsoft YaHei"/>
                <a:cs typeface="DIN Pro Light" panose="020B0504020101010102" pitchFamily="34" charset="0"/>
              </a:rPr>
              <a:t>Присоединяйся к сообществу Вконтакте «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 Pro Light" panose="020B0504020101010102" pitchFamily="34" charset="0"/>
                <a:ea typeface="Microsoft YaHei"/>
                <a:cs typeface="DIN Pro Light" panose="020B0504020101010102" pitchFamily="34" charset="0"/>
              </a:rPr>
              <a:t>Приемная комиссия ЯГТУ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 Pro Light" panose="020B0504020101010102" pitchFamily="34" charset="0"/>
                <a:ea typeface="Microsoft YaHei"/>
                <a:cs typeface="DIN Pro Light" panose="020B0504020101010102" pitchFamily="34" charset="0"/>
              </a:rPr>
              <a:t>» и узнавай всю самую актуальную информацию по поступлению</a:t>
            </a:r>
          </a:p>
          <a:p>
            <a:pPr marL="0" marR="0" lvl="0" indent="0" defTabSz="533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IN Pro Light" panose="020B0504020101010102" pitchFamily="34" charset="0"/>
              <a:ea typeface="Microsoft YaHei"/>
              <a:cs typeface="DIN Pro Light" panose="020B0504020101010102" pitchFamily="34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CB3710D3-7B40-5792-4E85-6B69BB1D9721}"/>
              </a:ext>
            </a:extLst>
          </p:cNvPr>
          <p:cNvSpPr/>
          <p:nvPr/>
        </p:nvSpPr>
        <p:spPr>
          <a:xfrm>
            <a:off x="2149475" y="2695576"/>
            <a:ext cx="4457700" cy="334963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spcCol="1270"/>
          <a:lstStyle/>
          <a:p>
            <a:pPr marL="0" marR="0" lvl="0" indent="0" defTabSz="533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 Pro Light" panose="020B0504020101010102" pitchFamily="34" charset="0"/>
                <a:ea typeface="Microsoft YaHei"/>
                <a:cs typeface="DIN Pro Light" panose="020B0504020101010102" pitchFamily="34" charset="0"/>
              </a:rPr>
              <a:t>мы всегда с вами на связи!</a:t>
            </a:r>
          </a:p>
          <a:p>
            <a:pPr marL="0" marR="0" lvl="0" indent="0" defTabSz="533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IN Pro Light" panose="020B0504020101010102" pitchFamily="34" charset="0"/>
              <a:ea typeface="Microsoft YaHei"/>
              <a:cs typeface="DIN Pro Light" panose="020B0504020101010102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CC1B033-D0D4-0806-9A7C-3BC61183F4BB}"/>
              </a:ext>
            </a:extLst>
          </p:cNvPr>
          <p:cNvSpPr/>
          <p:nvPr/>
        </p:nvSpPr>
        <p:spPr>
          <a:xfrm>
            <a:off x="2089150" y="3244850"/>
            <a:ext cx="604838" cy="6048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44926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4DB3C0D5-1799-67A2-B2E1-D5D364A8D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4111625"/>
            <a:ext cx="509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4E2DB5D-9695-0755-531C-9B71FD733FAA}"/>
              </a:ext>
            </a:extLst>
          </p:cNvPr>
          <p:cNvSpPr/>
          <p:nvPr/>
        </p:nvSpPr>
        <p:spPr>
          <a:xfrm>
            <a:off x="2049464" y="4833939"/>
            <a:ext cx="604837" cy="6064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44926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A9416B3-7440-EF26-3866-C35B8B47587A}"/>
              </a:ext>
            </a:extLst>
          </p:cNvPr>
          <p:cNvSpPr/>
          <p:nvPr/>
        </p:nvSpPr>
        <p:spPr>
          <a:xfrm>
            <a:off x="2044700" y="5553075"/>
            <a:ext cx="604838" cy="60483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44926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28E48E92-911A-D173-D9C3-AFE5C3502CC6}"/>
              </a:ext>
            </a:extLst>
          </p:cNvPr>
          <p:cNvSpPr/>
          <p:nvPr/>
        </p:nvSpPr>
        <p:spPr>
          <a:xfrm>
            <a:off x="2827339" y="3244851"/>
            <a:ext cx="2073275" cy="790575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spcCol="1270"/>
          <a:lstStyle/>
          <a:p>
            <a:pPr marL="0" marR="0" lvl="0" indent="0" defTabSz="533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 Pro Light" panose="020B0504020101010102" pitchFamily="34" charset="0"/>
                <a:ea typeface="Microsoft YaHei"/>
                <a:cs typeface="DIN Pro Light" panose="020B0504020101010102" pitchFamily="34" charset="0"/>
              </a:rPr>
              <a:t>8 (4852) 44-17-39 </a:t>
            </a:r>
          </a:p>
          <a:p>
            <a:pPr marL="0" marR="0" lvl="0" indent="0" defTabSz="533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 Pro Light" panose="020B0504020101010102" pitchFamily="34" charset="0"/>
                <a:ea typeface="Microsoft YaHei"/>
                <a:cs typeface="DIN Pro Light" panose="020B0504020101010102" pitchFamily="34" charset="0"/>
              </a:rPr>
              <a:t>8-800-250-76-77</a:t>
            </a:r>
          </a:p>
          <a:p>
            <a:pPr marL="0" marR="0" lvl="0" indent="0" defTabSz="533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IN Pro Light" panose="020B0504020101010102" pitchFamily="34" charset="0"/>
              <a:ea typeface="Microsoft YaHei"/>
              <a:cs typeface="DIN Pro Light" panose="020B0504020101010102" pitchFamily="34" charset="0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778BFBEB-F2F6-774A-7871-7008E65367AD}"/>
              </a:ext>
            </a:extLst>
          </p:cNvPr>
          <p:cNvSpPr/>
          <p:nvPr/>
        </p:nvSpPr>
        <p:spPr>
          <a:xfrm>
            <a:off x="2827339" y="4229101"/>
            <a:ext cx="2073275" cy="392113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spcCol="1270"/>
          <a:lstStyle/>
          <a:p>
            <a:pPr marL="0" marR="0" lvl="0" indent="0" defTabSz="533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 Pro Light" panose="020B0504020101010102" pitchFamily="34" charset="0"/>
                <a:ea typeface="Microsoft YaHei"/>
                <a:cs typeface="DIN Pro Light" panose="020B0504020101010102" pitchFamily="34" charset="0"/>
              </a:rPr>
              <a:t>www.vk.com/ystu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IN Pro Light" panose="020B0504020101010102" pitchFamily="34" charset="0"/>
              <a:ea typeface="Microsoft YaHei"/>
              <a:cs typeface="DIN Pro Light" panose="020B0504020101010102" pitchFamily="34" charset="0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004C93BF-BE0C-6A87-A6E8-172DAE6170E5}"/>
              </a:ext>
            </a:extLst>
          </p:cNvPr>
          <p:cNvSpPr/>
          <p:nvPr/>
        </p:nvSpPr>
        <p:spPr>
          <a:xfrm>
            <a:off x="2787651" y="4978400"/>
            <a:ext cx="2074863" cy="393700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spcCol="1270"/>
          <a:lstStyle/>
          <a:p>
            <a:pPr marL="0" marR="0" lvl="0" indent="0" defTabSz="533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 Pro Light" panose="020B0504020101010102" pitchFamily="34" charset="0"/>
                <a:ea typeface="Microsoft YaHei"/>
                <a:cs typeface="DIN Pro Light" panose="020B0504020101010102" pitchFamily="34" charset="0"/>
              </a:rPr>
              <a:t>priem@ystu.ru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IN Pro Light" panose="020B0504020101010102" pitchFamily="34" charset="0"/>
              <a:ea typeface="Microsoft YaHei"/>
              <a:cs typeface="DIN Pro Light" panose="020B0504020101010102" pitchFamily="34" charset="0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E3F88043-4CD4-B155-883D-3D924C932923}"/>
              </a:ext>
            </a:extLst>
          </p:cNvPr>
          <p:cNvSpPr/>
          <p:nvPr/>
        </p:nvSpPr>
        <p:spPr>
          <a:xfrm>
            <a:off x="2827339" y="5659438"/>
            <a:ext cx="2073275" cy="392112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spcCol="1270"/>
          <a:lstStyle/>
          <a:p>
            <a:pPr marL="0" marR="0" lvl="0" indent="0" defTabSz="533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 Pro Light" panose="020B0504020101010102" pitchFamily="34" charset="0"/>
                <a:ea typeface="Microsoft YaHei"/>
                <a:cs typeface="DIN Pro Light" panose="020B0504020101010102" pitchFamily="34" charset="0"/>
              </a:rPr>
              <a:t>www.ystu.ru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IN Pro Light" panose="020B0504020101010102" pitchFamily="34" charset="0"/>
              <a:ea typeface="Microsoft YaHei"/>
              <a:cs typeface="DIN Pro Light" panose="020B0504020101010102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2B26A2D-A407-3A74-01F5-63B4846639A4}"/>
              </a:ext>
            </a:extLst>
          </p:cNvPr>
          <p:cNvSpPr/>
          <p:nvPr/>
        </p:nvSpPr>
        <p:spPr>
          <a:xfrm>
            <a:off x="6457154" y="2689226"/>
            <a:ext cx="3795713" cy="3557587"/>
          </a:xfrm>
          <a:prstGeom prst="rect">
            <a:avLst/>
          </a:prstGeom>
          <a:solidFill>
            <a:srgbClr val="0A4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24" name="Рисунок 19" descr="Изображение выглядит как Цвет электрик, Графика, синий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C01F74F-9A13-0076-953F-22D782B37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6" y="2946947"/>
            <a:ext cx="30956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59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7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704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195" name="object 3"/>
          <p:cNvSpPr txBox="1">
            <a:spLocks noChangeArrowheads="1"/>
          </p:cNvSpPr>
          <p:nvPr/>
        </p:nvSpPr>
        <p:spPr bwMode="auto">
          <a:xfrm>
            <a:off x="1992313" y="0"/>
            <a:ext cx="5759450" cy="1557339"/>
          </a:xfrm>
          <a:prstGeom prst="rect">
            <a:avLst/>
          </a:prstGeom>
          <a:noFill/>
          <a:ln>
            <a:noFill/>
          </a:ln>
        </p:spPr>
        <p:txBody>
          <a:bodyPr tIns="11516"/>
          <a:lstStyle>
            <a:lvl1pPr marL="127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1000"/>
              </a:lnSpc>
              <a:spcBef>
                <a:spcPts val="88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DIN Pro Medium"/>
                <a:cs typeface="Segoe UI" panose="020B0502040204020203" pitchFamily="34" charset="0"/>
              </a:rPr>
              <a:t>ФОРМЫ ВСТУПИТЕЛЬНЫХ ИСПЫТАНИЙ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847851" y="1773238"/>
            <a:ext cx="8424863" cy="5016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9388" indent="-342900">
              <a:tabLst>
                <a:tab pos="-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-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-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-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-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-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-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-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-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25000"/>
              </a:lnSpc>
              <a:buSzPts val="1400"/>
              <a:buFont typeface="Wingdings" panose="05000000000000000000" pitchFamily="2" charset="2"/>
              <a:buChar char=""/>
              <a:defRPr/>
            </a:pPr>
            <a:r>
              <a:rPr lang="ru-RU" altLang="ru-RU" b="1" u="sng" dirty="0">
                <a:solidFill>
                  <a:srgbClr val="00336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единый государственный экзамен </a:t>
            </a:r>
            <a:r>
              <a:rPr lang="ru-RU" altLang="ru-RU" b="1" dirty="0">
                <a:solidFill>
                  <a:srgbClr val="00336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</a:t>
            </a:r>
            <a:r>
              <a:rPr lang="ru-RU" altLang="ru-RU" b="1" u="sng" dirty="0">
                <a:solidFill>
                  <a:srgbClr val="00336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ЕГЭ за 2022 – 2026 гг</a:t>
            </a:r>
            <a:r>
              <a:rPr lang="ru-RU" altLang="ru-RU" b="1" dirty="0">
                <a:solidFill>
                  <a:srgbClr val="00336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.);</a:t>
            </a:r>
          </a:p>
          <a:p>
            <a:pPr>
              <a:lnSpc>
                <a:spcPct val="125000"/>
              </a:lnSpc>
              <a:buSzPts val="1400"/>
              <a:buFont typeface="Wingdings" panose="05000000000000000000" pitchFamily="2" charset="2"/>
              <a:buChar char=""/>
              <a:defRPr/>
            </a:pPr>
            <a:r>
              <a:rPr lang="ru-RU" altLang="ru-RU" b="1" u="sng" dirty="0">
                <a:solidFill>
                  <a:srgbClr val="00336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вступительные испытания по общеобразовательным предметам</a:t>
            </a:r>
          </a:p>
          <a:p>
            <a:pPr marL="0" indent="182563">
              <a:lnSpc>
                <a:spcPct val="125000"/>
              </a:lnSpc>
              <a:buSzPts val="1400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сдают отдельные категории абитуриентов:</a:t>
            </a:r>
            <a:endParaRPr lang="ru-RU" altLang="ru-RU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indent="176213" algn="just">
              <a:lnSpc>
                <a:spcPct val="125000"/>
              </a:lnSpc>
              <a:buSzPts val="1200"/>
              <a:buFont typeface="Symbol" panose="05050102010706020507" pitchFamily="18" charset="2"/>
              <a:buChar char=""/>
              <a:defRPr/>
            </a:pPr>
            <a:r>
              <a:rPr lang="ru-RU" alt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инвалиды (в том числе дети-инвалиды);</a:t>
            </a:r>
          </a:p>
          <a:p>
            <a:pPr indent="176213" algn="just">
              <a:lnSpc>
                <a:spcPct val="125000"/>
              </a:lnSpc>
              <a:buSzPts val="1200"/>
              <a:buFont typeface="Symbol" panose="05050102010706020507" pitchFamily="18" charset="2"/>
              <a:buChar char=""/>
              <a:defRPr/>
            </a:pPr>
            <a:r>
              <a:rPr lang="ru-RU" alt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иностранные граждане, при отсутствии результатов ЕГЭ;</a:t>
            </a:r>
          </a:p>
          <a:p>
            <a:pPr indent="176213" algn="just">
              <a:lnSpc>
                <a:spcPct val="125000"/>
              </a:lnSpc>
              <a:buSzPts val="1200"/>
              <a:buFont typeface="Symbol" panose="05050102010706020507" pitchFamily="18" charset="2"/>
              <a:buChar char=""/>
              <a:defRPr/>
            </a:pPr>
            <a:r>
              <a:rPr lang="ru-RU" alt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поступающие, получившие документ о среднем общем образовании в иностранной организации (по тем предметам, по которым поступающие не сдавали ЕГЭ в текущем календарном году);</a:t>
            </a:r>
          </a:p>
          <a:p>
            <a:pPr indent="176213" algn="just">
              <a:lnSpc>
                <a:spcPct val="125000"/>
              </a:lnSpc>
              <a:buSzPts val="1200"/>
              <a:buFont typeface="Symbol" panose="05050102010706020507" pitchFamily="18" charset="2"/>
              <a:buChar char=""/>
              <a:defRPr/>
            </a:pPr>
            <a:r>
              <a:rPr lang="ru-RU" alt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поступающие в пределах отдельной квоты (в том числе участники СВО и члены их семей).</a:t>
            </a:r>
            <a:r>
              <a:rPr lang="ru-RU" altLang="ru-RU" sz="8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ru-RU" altLang="ru-RU" sz="8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just">
              <a:lnSpc>
                <a:spcPct val="125000"/>
              </a:lnSpc>
              <a:buSzPts val="1400"/>
              <a:buFont typeface="Wingdings" panose="05000000000000000000" pitchFamily="2" charset="2"/>
              <a:buChar char=""/>
              <a:defRPr/>
            </a:pPr>
            <a:r>
              <a:rPr lang="ru-RU" altLang="ru-RU" b="1" u="sng" dirty="0">
                <a:solidFill>
                  <a:srgbClr val="00336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вступительные испытания на базе профессионального образования      соответствующего профиля;</a:t>
            </a:r>
          </a:p>
          <a:p>
            <a:pPr marL="269875" indent="-269875" algn="just">
              <a:lnSpc>
                <a:spcPct val="125000"/>
              </a:lnSpc>
              <a:buSzPts val="1400"/>
              <a:buFont typeface="Wingdings" panose="05000000000000000000" pitchFamily="2" charset="2"/>
              <a:buChar char=""/>
              <a:defRPr/>
            </a:pPr>
            <a:r>
              <a:rPr lang="ru-RU" altLang="ru-RU" b="1" dirty="0">
                <a:solidFill>
                  <a:srgbClr val="00336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altLang="ru-RU" b="1" u="sng" dirty="0">
                <a:solidFill>
                  <a:srgbClr val="00336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вступительные испытания творческой и (или) профессиональной направленности (ЯГТУ - 07.03.01 «Архитектура», 54.03.01 «Дизайн» )</a:t>
            </a:r>
            <a:endParaRPr lang="ru-RU" altLang="ru-RU" u="sng" dirty="0">
              <a:solidFill>
                <a:srgbClr val="003366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just">
              <a:lnSpc>
                <a:spcPct val="125000"/>
              </a:lnSpc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0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7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9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2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09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158</Words>
  <Application>Microsoft Office PowerPoint</Application>
  <PresentationFormat>Широкоэкранный</PresentationFormat>
  <Paragraphs>33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Microsoft YaHei</vt:lpstr>
      <vt:lpstr>Arial</vt:lpstr>
      <vt:lpstr>Calibri</vt:lpstr>
      <vt:lpstr>Calibri Light</vt:lpstr>
      <vt:lpstr>DIN Pro Light</vt:lpstr>
      <vt:lpstr>DIN Pro Medium</vt:lpstr>
      <vt:lpstr>Liberation Serif</vt:lpstr>
      <vt:lpstr>Segoe UI</vt:lpstr>
      <vt:lpstr>Symbol</vt:lpstr>
      <vt:lpstr>Times New Roman</vt:lpstr>
      <vt:lpstr>u0000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13</cp:revision>
  <dcterms:created xsi:type="dcterms:W3CDTF">2026-02-07T16:18:08Z</dcterms:created>
  <dcterms:modified xsi:type="dcterms:W3CDTF">2026-02-07T17:15:03Z</dcterms:modified>
</cp:coreProperties>
</file>