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4" r:id="rId1"/>
  </p:sldMasterIdLst>
  <p:notesMasterIdLst>
    <p:notesMasterId r:id="rId26"/>
  </p:notesMasterIdLst>
  <p:sldIdLst>
    <p:sldId id="274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80" r:id="rId14"/>
    <p:sldId id="275" r:id="rId15"/>
    <p:sldId id="276" r:id="rId16"/>
    <p:sldId id="277" r:id="rId17"/>
    <p:sldId id="279" r:id="rId18"/>
    <p:sldId id="281" r:id="rId19"/>
    <p:sldId id="283" r:id="rId20"/>
    <p:sldId id="289" r:id="rId21"/>
    <p:sldId id="266" r:id="rId22"/>
    <p:sldId id="278" r:id="rId23"/>
    <p:sldId id="282" r:id="rId24"/>
    <p:sldId id="272" r:id="rId25"/>
  </p:sldIdLst>
  <p:sldSz cx="9907588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dobe Garamond Pro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9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2788" y="744538"/>
            <a:ext cx="5370512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26" tIns="46866" rIns="90126" bIns="46866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68" tIns="45784" rIns="91568" bIns="4578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6575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26" tIns="46866" rIns="90126" bIns="46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CA8A136-A839-4B09-AC6F-1A909C36E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41ABE8-E02B-4F8C-B649-CC443AA4CC5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0B70E8-52EF-4E1E-8D0D-25A6576AC228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AFAB7C-5F51-4208-A998-143F726351F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 txBox="1">
            <a:spLocks noGrp="1" noChangeArrowheads="1"/>
          </p:cNvSpPr>
          <p:nvPr/>
        </p:nvSpPr>
        <p:spPr bwMode="auto">
          <a:xfrm>
            <a:off x="3851275" y="9426575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96F0E5-3A68-4D2D-8A05-DF4D97FF7ACA}" type="slidenum">
              <a:rPr lang="ru-RU" altLang="ru-RU"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altLang="ru-RU" sz="1200">
              <a:solidFill>
                <a:srgbClr val="00000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 txBox="1">
            <a:spLocks noGrp="1" noChangeArrowheads="1"/>
          </p:cNvSpPr>
          <p:nvPr/>
        </p:nvSpPr>
        <p:spPr bwMode="auto">
          <a:xfrm>
            <a:off x="3851275" y="9426575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507A34-539D-4F90-9F25-0A8F412FE08E}" type="slidenum">
              <a:rPr lang="ru-RU" altLang="ru-RU"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altLang="ru-RU" sz="1200">
              <a:solidFill>
                <a:srgbClr val="00000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C4A746-E845-4CF9-BDB6-601FF388BE0C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4192EA-540E-4A3E-AB1F-D1E8BB655A8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4DC2E9-270B-4E8A-8494-D53CB9EC5DA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2BAC20-AC2D-4D51-85A9-384F4041537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6E93ED-084E-4EE4-A350-DA128F20C91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D763F5-B899-47BE-BEA2-FEFAFDF8200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8F1233-A09C-486A-9275-75A1672EC556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90197E-4CEB-4538-B206-53D017CEAAB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239A40-6C17-4592-B2B4-56472051B9E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3687" cy="37211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828" y="609600"/>
            <a:ext cx="7678381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828" y="2507786"/>
            <a:ext cx="7678381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416675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shade val="50000"/>
                  </a:schemeClr>
                </a:solidFill>
                <a:latin typeface="Adobe Garamond Pro" pitchFamily="16" charset="0"/>
              </a:defRPr>
            </a:lvl1pPr>
          </a:lstStyle>
          <a:p>
            <a:pPr>
              <a:defRPr/>
            </a:pPr>
            <a:fld id="{697784FA-5909-4C8A-82EB-51E01A3DFF9C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416675"/>
            <a:ext cx="3138488" cy="365125"/>
          </a:xfrm>
          <a:prstGeom prst="rect">
            <a:avLst/>
          </a:prstGeom>
        </p:spPr>
        <p:txBody>
          <a:bodyPr vert="horz" anchor="b"/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shade val="50000"/>
                  </a:schemeClr>
                </a:solidFill>
                <a:latin typeface="Adobe Garamond Pro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6788" y="6416675"/>
            <a:ext cx="825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9D69-788E-4D3B-BEED-99387B9CE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425454"/>
            <a:ext cx="8912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2" y="1981203"/>
            <a:ext cx="4379913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7614" y="1981203"/>
            <a:ext cx="4379912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EBDB-9BEF-4C2D-9232-7B65FDCBB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425454"/>
            <a:ext cx="89122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2" y="1981203"/>
            <a:ext cx="4379913" cy="3883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7614" y="1981203"/>
            <a:ext cx="4379912" cy="38830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CEB-5CB1-4261-AB79-DE6A4EADA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69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idx="4"/>
          </p:nvPr>
        </p:nvSpPr>
        <p:spPr>
          <a:xfrm>
            <a:off x="7099300" y="6248400"/>
            <a:ext cx="2308225" cy="4540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2F54BF6B-698D-4476-ADA7-58A2FC257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5" r:id="rId2"/>
    <p:sldLayoutId id="214748401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3381375" y="1643063"/>
            <a:ext cx="5853113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000" b="1">
                <a:solidFill>
                  <a:schemeClr val="tx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4099" name="Picture 10" descr="logo2012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1255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920750" y="1412875"/>
            <a:ext cx="83534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Сегодня ПАО "Ярославский судостроительный завод" накоплен значительный опыт и способно производить: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Скоростные катера с корпусами из алюминиево-магниевого сплава: таможенные, патрульные, служебно-разъездные;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Пограничные сторожевые корабли;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Катера на воздушной подушке;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Морские буксиры-спасатели и суда обеспечения;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Десантные катера;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Рыбопромысловые и рыбоохранные суда различного водоизмещения, назначения и способа лова;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Водолазные суда;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Суда технического и экологического флота;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Суда для отдыха и туризма.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928813" y="692150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ПРОДУКЦИЯ</a:t>
            </a: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1785938" y="476250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ПРОДУКЦИЯ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1641475" y="981075"/>
            <a:ext cx="72723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 defTabSz="952500" eaLnBrk="1" hangingPunct="1">
              <a:spcBef>
                <a:spcPct val="50000"/>
              </a:spcBef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Характеристики производимых судов: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Водоизмещение              	до 3400 тонн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Спусковой вес                	до 2500 тонн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Длина                             	до 72 м.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Ширина                         	до 1</a:t>
            </a:r>
            <a:r>
              <a:rPr lang="en-US" altLang="ru-RU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м.</a:t>
            </a:r>
          </a:p>
          <a:p>
            <a:pPr indent="88900" defTabSz="9525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Класс судов		морские, 	речные, смешанного плавания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52438" y="3667125"/>
            <a:ext cx="854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дизель-электрический буксир проекта 745мбс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4310063" y="4286250"/>
            <a:ext cx="4895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	56,5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12,65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1440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Осадка, м							4,47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	13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36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Тяга на гаке, кН                                              230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                                        30</a:t>
            </a:r>
          </a:p>
        </p:txBody>
      </p:sp>
      <p:pic>
        <p:nvPicPr>
          <p:cNvPr id="14344" name="Picture 9" descr="IMG_9512_edi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" y="4143375"/>
            <a:ext cx="33115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9563" y="14287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буксир проекта 23470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6688" y="3571875"/>
            <a:ext cx="71453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Длина наибольшая, м	                          69,75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	         Ширина наибольшая, м 			         15,0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Осадка наибольшая, м 			          5,2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Высота борта до ВП, м 			          6,7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Водоизмещение, т				   ок. 3200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                  Грузоподъемность, т				  200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Тяга на швартовых, т                                     80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Численность экипажа, чел.                         32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         Дальность плавания, миль                         3000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5364" name="Рисунок 9" descr="M:\4. РЕКЛАМА\2014\Новости для сайта\Обновление инфы 2014\buksir23470.jpg"/>
          <p:cNvPicPr>
            <a:picLocks noChangeAspect="1" noChangeArrowheads="1"/>
          </p:cNvPicPr>
          <p:nvPr/>
        </p:nvPicPr>
        <p:blipFill>
          <a:blip r:embed="rId2"/>
          <a:srcRect t="12682" r="586"/>
          <a:stretch>
            <a:fillRect/>
          </a:stretch>
        </p:blipFill>
        <p:spPr bwMode="auto">
          <a:xfrm>
            <a:off x="2309813" y="785813"/>
            <a:ext cx="4262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667250" y="3441700"/>
            <a:ext cx="5240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 </a:t>
            </a:r>
            <a:endParaRPr lang="ru-RU" altLang="ru-RU" sz="1400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Транспортно-десантное судно на воздушной каверне проекта 21820Э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594225" y="83661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ок. 45,0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ок. 8,5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ок. 4,5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Грузоподъемность, т				ок. 120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работе, т	305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Дальность плавания, миль		500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8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46075" y="3500438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Быстроходный лоцманский катер проекта 14172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12,35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4,14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борта, м					1,70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8,84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на миделе при полном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водоизмещении, м				0,61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полная, уз				27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Пассажиры, чел.					4</a:t>
            </a:r>
          </a:p>
        </p:txBody>
      </p:sp>
      <p:pic>
        <p:nvPicPr>
          <p:cNvPr id="16390" name="Picture 8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4005263"/>
            <a:ext cx="39608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red_bu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692150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954588" y="977900"/>
            <a:ext cx="485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	55,20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расчетная,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	12,7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 до 1-й палубы,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6,25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 до 2-й палубы,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8,85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Осадка, м                                                   4,15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Дедвейт, т                                                   960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            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12,9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</a:t>
            </a:r>
            <a:r>
              <a:rPr lang="en-US" altLang="ru-RU" b="1">
                <a:latin typeface="Book Antiqua" pitchFamily="18" charset="0"/>
              </a:rPr>
              <a:t>	</a:t>
            </a:r>
            <a:r>
              <a:rPr lang="ru-RU" altLang="ru-RU" b="1">
                <a:latin typeface="Book Antiqua" pitchFamily="18" charset="0"/>
              </a:rPr>
              <a:t>	 </a:t>
            </a:r>
            <a:r>
              <a:rPr lang="en-US" altLang="ru-RU" b="1">
                <a:solidFill>
                  <a:schemeClr val="tx1"/>
                </a:solidFill>
                <a:latin typeface="Book Antiqua" pitchFamily="18" charset="0"/>
              </a:rPr>
              <a:t>22</a:t>
            </a:r>
            <a:endParaRPr lang="ru-RU" altLang="ru-RU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75" y="188913"/>
            <a:ext cx="954246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b="1">
                <a:solidFill>
                  <a:schemeClr val="tx1"/>
                </a:solidFill>
                <a:latin typeface="Calibri" pitchFamily="34" charset="0"/>
              </a:rPr>
              <a:t>Дизельно–электрическое аварийно-спасательное судно – снабженец</a:t>
            </a: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IMT9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5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5</a:t>
            </a: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2713" y="3532188"/>
            <a:ext cx="952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Рыболовное судно кошелькового и тралового лова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22838" y="4076700"/>
            <a:ext cx="4914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	34,07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между перпендикулярами 		28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Ширина, м							9,5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до шельтердека, м		6,25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до ГП, м					8,85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	9</a:t>
            </a:r>
          </a:p>
        </p:txBody>
      </p:sp>
      <p:pic>
        <p:nvPicPr>
          <p:cNvPr id="17414" name="Picture 8" descr="Ringbas(Gambl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3933825"/>
            <a:ext cx="41036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hoto 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6921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050" y="836613"/>
            <a:ext cx="3889375" cy="2305050"/>
          </a:xfrm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4521200" y="836613"/>
            <a:ext cx="5113338" cy="2376487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Длина наибольшая, м</a:t>
            </a:r>
            <a:r>
              <a:rPr lang="en-US" altLang="ru-RU" sz="1800" b="1" smtClean="0">
                <a:latin typeface="Calibri" pitchFamily="34" charset="0"/>
              </a:rPr>
              <a:t>		</a:t>
            </a:r>
            <a:r>
              <a:rPr lang="ru-RU" altLang="ru-RU" sz="1800" b="1" smtClean="0">
                <a:latin typeface="Calibri" pitchFamily="34" charset="0"/>
              </a:rPr>
              <a:t>49,52</a:t>
            </a:r>
            <a:endParaRPr lang="en-US" altLang="ru-RU" sz="1800" b="1" smtClean="0">
              <a:latin typeface="Calibri" pitchFamily="34" charset="0"/>
            </a:endParaRP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Ширина наибольшая, м</a:t>
            </a:r>
            <a:r>
              <a:rPr lang="en-US" altLang="ru-RU" sz="1800" b="1" smtClean="0">
                <a:latin typeface="Calibri" pitchFamily="34" charset="0"/>
              </a:rPr>
              <a:t>		</a:t>
            </a:r>
            <a:r>
              <a:rPr lang="ru-RU" altLang="ru-RU" sz="1800" b="1" smtClean="0">
                <a:latin typeface="Calibri" pitchFamily="34" charset="0"/>
              </a:rPr>
              <a:t>9,2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Водоизмещение полное, т	375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Осадка габаритная при полном водоизмещении, м 		2,54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Скорость наибольшая, уз.		28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ru-RU" altLang="ru-RU" sz="1800" b="1" smtClean="0">
                <a:latin typeface="Calibri" pitchFamily="34" charset="0"/>
              </a:rPr>
              <a:t>Численность экипажа, чел.	28</a:t>
            </a:r>
            <a:endParaRPr lang="ru-RU" altLang="ru-RU" smtClean="0">
              <a:latin typeface="Calibri" pitchFamily="34" charset="0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4151313"/>
            <a:ext cx="38893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73050" y="3500438"/>
            <a:ext cx="907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Морской быстроходный катер проекта 14232 «МЕРКУРИЙ» 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729163" y="4141788"/>
            <a:ext cx="47529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35,4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8,3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99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габаритная при полном водоизмещении, м 				2,0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наибольшая, уз.     более  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50</a:t>
            </a: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14+2</a:t>
            </a:r>
            <a:endParaRPr lang="ru-RU" altLang="ru-R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61975" y="260350"/>
            <a:ext cx="907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Пограничный сторожевой корабль проекта 10410 «Светляк»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Плавучая насосная станция проекта 08643 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908050"/>
            <a:ext cx="39608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83113" y="908050"/>
            <a:ext cx="48958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	44,0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10,0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КВЛ, м					1,16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работе, т		450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Кол-во насосных агрегатов, шт.		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Вахтерная команда, чел.				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 полная, чел.		12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92100" y="3246438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Морское водолазное судно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SDS08</a:t>
            </a: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594225" y="3860800"/>
            <a:ext cx="4895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	38,64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7,90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при 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осадке по ЛГМ, т 					376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ЛГМ, м					2,10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	11	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12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 					5 </a:t>
            </a:r>
          </a:p>
        </p:txBody>
      </p:sp>
      <p:pic>
        <p:nvPicPr>
          <p:cNvPr id="19463" name="Picture 8" descr="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3790950"/>
            <a:ext cx="3889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292100" y="3246438"/>
            <a:ext cx="8982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Многоцелевой амфибийный катер на воздушной подушке проекта 20910 «Чилим»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	12</a:t>
            </a:r>
            <a:endParaRPr lang="en-US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	5,9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гибкого ограждения, м		0,6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		9,4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Максимальная скорость хода, уз.		43</a:t>
            </a:r>
          </a:p>
        </p:txBody>
      </p:sp>
      <p:pic>
        <p:nvPicPr>
          <p:cNvPr id="20484" name="Picture 10" descr="чил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857625"/>
            <a:ext cx="3508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3188" y="166688"/>
            <a:ext cx="8975725" cy="427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200" b="1" dirty="0">
                <a:solidFill>
                  <a:schemeClr val="tx1"/>
                </a:solidFill>
                <a:latin typeface="Calibri" pitchFamily="34" charset="0"/>
              </a:rPr>
              <a:t>Скоростной катер проект 12260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73E87"/>
                  </a:outerShdw>
                </a:effectLst>
                <a:latin typeface="Calibri" pitchFamily="34" charset="0"/>
              </a:rPr>
              <a:t>«Ястреб»</a:t>
            </a:r>
          </a:p>
        </p:txBody>
      </p:sp>
      <p:sp>
        <p:nvSpPr>
          <p:cNvPr id="20486" name="TextBox 17"/>
          <p:cNvSpPr txBox="1">
            <a:spLocks noChangeArrowheads="1"/>
          </p:cNvSpPr>
          <p:nvPr/>
        </p:nvSpPr>
        <p:spPr bwMode="auto">
          <a:xfrm>
            <a:off x="4665663" y="930275"/>
            <a:ext cx="4551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13,0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3,4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2,1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порожнем, т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9,5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 хода, мах., уз			41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Численность экипажа, чел.			2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Количество пассажиров, чел.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	4</a:t>
            </a:r>
          </a:p>
        </p:txBody>
      </p:sp>
      <p:pic>
        <p:nvPicPr>
          <p:cNvPr id="20487" name="Picture 15" descr="foto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642938"/>
            <a:ext cx="3887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73050" y="288925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Обстановочное судно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SV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2407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94225" y="83661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	24,75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	7,456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 на миделе, м		2,750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КВЛ на миделе, м		1,5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Водоизмещение, куб.м.			125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 / мест, чел.				3 / 6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Валовая вместимость, куб.м.		383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Валовая вместимость в рег.т.		135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46075" y="3573463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Танкер-бункеровщик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RT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594225" y="422116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макс., м					61,29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Ширина, м						10,00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Высота, м						2,60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по ЛГВЛ, м				2,00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Дедвейт, т						517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ГД, кВт				2 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x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221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уз.					9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Автономность, сут.				15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Экипаж, чел.					7</a:t>
            </a:r>
          </a:p>
        </p:txBody>
      </p:sp>
      <p:pic>
        <p:nvPicPr>
          <p:cNvPr id="21510" name="Picture 8" descr="phot 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714375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\\Ser1\s1sys3\Foto\Суда\Бункеровщик\ПА_первый\DSC05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40005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81000" y="214313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Рабочий катер ледового класса проекта 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WB</a:t>
            </a: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22</a:t>
            </a:r>
            <a:r>
              <a:rPr lang="en-US" altLang="ru-RU" sz="2000" b="1">
                <a:solidFill>
                  <a:schemeClr val="tx1"/>
                </a:solidFill>
                <a:latin typeface="Calibri" pitchFamily="34" charset="0"/>
              </a:rPr>
              <a:t>MT-1</a:t>
            </a: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09563" y="3500438"/>
            <a:ext cx="907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Многоцелевой катер  проекта 02220  «Ярославец-М»</a:t>
            </a:r>
          </a:p>
        </p:txBody>
      </p:sp>
      <p:pic>
        <p:nvPicPr>
          <p:cNvPr id="22532" name="Picture 6" descr="E:\LAST\Foto_Video\old_fotos_and_corel\Корел\Буклет Ярославец\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214813"/>
            <a:ext cx="3633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4667250" y="3714750"/>
            <a:ext cx="45021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endParaRPr lang="ru-RU" altLang="ru-RU" b="1">
              <a:solidFill>
                <a:schemeClr val="tx1"/>
              </a:solidFill>
              <a:latin typeface="Calibri" pitchFamily="34" charset="0"/>
            </a:endParaRP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габаритная, м			         19,75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габаритная, м		         3,98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Высота борта, м				         2,28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средняя, м				         1,2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	         37,0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Пассажировместимость, чел	         12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двигателя, л.с.		         150</a:t>
            </a:r>
          </a:p>
          <a:p>
            <a:pPr marL="136525" eaLnBrk="1" hangingPunct="1">
              <a:lnSpc>
                <a:spcPts val="26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4500" algn="l"/>
                <a:tab pos="1524000" algn="l"/>
                <a:tab pos="2159000" algn="l"/>
              </a:tabLst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км/час				         19</a:t>
            </a:r>
          </a:p>
        </p:txBody>
      </p:sp>
      <p:sp>
        <p:nvSpPr>
          <p:cNvPr id="22534" name="Прямоугольник 13"/>
          <p:cNvSpPr>
            <a:spLocks noChangeArrowheads="1"/>
          </p:cNvSpPr>
          <p:nvPr/>
        </p:nvSpPr>
        <p:spPr bwMode="auto">
          <a:xfrm>
            <a:off x="4524375" y="785813"/>
            <a:ext cx="46450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Длина  габаритна, м		                    22,80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Ширина габаритная, м 			   6,70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Осадка габаритная, м			   1,80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Мощность ГД, кВт	                             2х441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Водоизмещение полное, т 		   66,00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Дальность плавания , мор.миль 	   500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Автономность, суток	 			   5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Экипаж/персонал, чел. 			   2/5 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Скорость, уз.                                             14 </a:t>
            </a:r>
          </a:p>
        </p:txBody>
      </p:sp>
      <p:pic>
        <p:nvPicPr>
          <p:cNvPr id="22535" name="Picture 10" descr="\\Ser1\s1sys3\Foto\Суда\Рабочий катер WB22MT-1\07-08-2015_спуск_первого\DSC_0577.jpg"/>
          <p:cNvPicPr>
            <a:picLocks noChangeAspect="1" noChangeArrowheads="1"/>
          </p:cNvPicPr>
          <p:nvPr/>
        </p:nvPicPr>
        <p:blipFill>
          <a:blip r:embed="rId3"/>
          <a:srcRect l="6299" r="11810"/>
          <a:stretch>
            <a:fillRect/>
          </a:stretch>
        </p:blipFill>
        <p:spPr bwMode="auto">
          <a:xfrm>
            <a:off x="452438" y="663575"/>
            <a:ext cx="35718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779838" y="179388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5123" name="Picture 2" descr="\\Serin\Общая папка\shipyar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3500438"/>
            <a:ext cx="460851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46075" y="1412875"/>
            <a:ext cx="9145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Ярославский судостроительный завод основан в 1920 году. 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100-летняя история Ярославского судостроительного завода</a:t>
            </a:r>
            <a:r>
              <a:rPr lang="en-US" altLang="ru-RU" sz="200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– это путь от небольшой верфи до современного предприятия, выпускающего суда как военного, так и гражданского назначения любой сложности: от малых патрульных катеров до крупных речных и морских судов водоизмещением 3400 тонн</a:t>
            </a:r>
            <a:r>
              <a:rPr lang="en-US" altLang="ru-RU" sz="200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altLang="ru-RU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3009900" y="765175"/>
            <a:ext cx="33131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 О ПРЕДПРИЯТИИ</a:t>
            </a:r>
          </a:p>
        </p:txBody>
      </p:sp>
      <p:pic>
        <p:nvPicPr>
          <p:cNvPr id="5126" name="Picture 12" descr="IMG_14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4588" y="3500438"/>
            <a:ext cx="47529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logo2012_whit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9563" y="14287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Спасательный катер - бонопостановщик проект А40-2Б-ЯР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452938" y="3929063"/>
            <a:ext cx="5240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000" b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56" name="Picture 8" descr="\\Ser1\s1sys3\Foto\Суда\А40-2Б_Бонопостановщик\15-04-2016_спуск_первого\d3000\DSC_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642938"/>
            <a:ext cx="3803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4954588" y="3929063"/>
            <a:ext cx="4714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Длина наибольшая, м			     21.35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Ширина наибольшая, м			     6.0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Осадка габаритная, м			     1,75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Мощность ГД, кВт				     2х261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Водоизмещение полное, т 		     117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Экипаж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чел.         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2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Спецперсонал, чел.			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    2</a:t>
            </a:r>
            <a:r>
              <a:rPr lang="en-US" altLang="ru-RU" b="1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Скорость, км/час		                       18,5</a:t>
            </a:r>
          </a:p>
          <a:p>
            <a:pPr marL="136525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Дальность плавания,  км   		     685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4738688" y="642938"/>
            <a:ext cx="48593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Длина наибольшая, м			     20.97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Ширина наибольшая, м			     5.7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Высота борта на миделе, м		     3,1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Осадка габаритная, м			     1,17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Мощность ГД, кВт				     2х588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Водоизмещение полное, т 		     51,6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Экипаж/персонал</a:t>
            </a:r>
            <a:r>
              <a:rPr lang="en-US" altLang="ru-RU" b="1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чел.         	</a:t>
            </a:r>
            <a:r>
              <a:rPr lang="en-US" altLang="ru-RU" b="1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     2/4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Скорость, уз.		                              ок. 20</a:t>
            </a:r>
          </a:p>
          <a:p>
            <a:pPr marL="136525" eaLnBrk="1" hangingPunct="1">
              <a:buClr>
                <a:srgbClr val="000000"/>
              </a:buClr>
              <a:buSzPct val="100000"/>
            </a:pPr>
            <a:r>
              <a:rPr lang="ru-RU" altLang="ru-RU" b="1">
                <a:solidFill>
                  <a:srgbClr val="FFFFFF"/>
                </a:solidFill>
                <a:latin typeface="Calibri" pitchFamily="34" charset="0"/>
              </a:rPr>
              <a:t>Дальность плавания, миль		     до 250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309563" y="3286125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Катер – нефтесборщик проект   Р 2114</a:t>
            </a:r>
          </a:p>
        </p:txBody>
      </p:sp>
      <p:pic>
        <p:nvPicPr>
          <p:cNvPr id="23560" name="Picture 7" descr="D:\4. РЕКЛАМА\2018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3786188"/>
            <a:ext cx="3929062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924175"/>
            <a:ext cx="3924300" cy="179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4797425"/>
            <a:ext cx="3889375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2458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3068638"/>
            <a:ext cx="5143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570038" y="620713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НОВЫЕ ПРОИЗВОДСТВЕННЫЕ НАПРАВЛЕНИЯ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417513" y="1196975"/>
            <a:ext cx="9217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Строительство речных моторных яхт класса люкс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р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азработан и реализован уникальный проект речных моторных  яхт-катамаранов класса люкс, предназначенных для прогулок по большим и малым судоходным рекам, туризма, семейного отдыха на воде. 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570038" y="620713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НОВЫЕ ПРОИЗВОДСТВЕННЫЕ НАПРАВЛЕНИЯ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88950" y="1196975"/>
          <a:ext cx="3959225" cy="2413000"/>
        </p:xfrm>
        <a:graphic>
          <a:graphicData uri="http://schemas.openxmlformats.org/presentationml/2006/ole">
            <p:oleObj spid="_x0000_s1026" name="CorelDRAW" r:id="rId4" imgW="4692586" imgH="2859024" progId="CorelDraw.Graphic.16">
              <p:embed/>
            </p:oleObj>
          </a:graphicData>
        </a:graphic>
      </p:graphicFrame>
      <p:pic>
        <p:nvPicPr>
          <p:cNvPr id="1029" name="Picture 10" descr="IMAG0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4119563"/>
            <a:ext cx="39608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954588" y="2205038"/>
            <a:ext cx="45354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Длина наибольшая, м		24,44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Ширина габаритная, м		8,15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Высота борта на миделе, м	2,33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Осадка (расчетная), м		1,27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Водоизмещение полное, т	75.9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Пассажировместимость, чел	8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Численность экипажа, чел	4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tx1"/>
                </a:solidFill>
                <a:latin typeface="Calibri" pitchFamily="34" charset="0"/>
              </a:rPr>
              <a:t>Скорость хода, км/ч		18</a:t>
            </a:r>
          </a:p>
        </p:txBody>
      </p:sp>
      <p:pic>
        <p:nvPicPr>
          <p:cNvPr id="9" name="Picture 10" descr="logo2012_whit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666875" y="642938"/>
            <a:ext cx="76057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Проект ЯСЗ «Речная моторная яхта проект ST24М2» стал победителем конкурса в области маломерного судостроения</a:t>
            </a:r>
          </a:p>
        </p:txBody>
      </p:sp>
      <p:pic>
        <p:nvPicPr>
          <p:cNvPr id="25604" name="Picture 8" descr="pr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989138"/>
            <a:ext cx="3352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4521200" y="2852738"/>
            <a:ext cx="49688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В рамках состоявшегося 27 ноября 2013 года в Тольятти «Форума яхтенной индустрии и маломерного судостроения» были подведены итоги и объявлены лауреаты конкурса. Жюри выделило работу ЯСЗ «Речная моторная яхта проект ST24М2» в специальную номинацию , отметило данный проект дипломом победителя среди проектов моторных яхт длиной более 20 метров и памятным кубком за оригинальность,  глубину проработанности, инновационность и реализуемость. 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26627" name="Picture 10" descr="logo2012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7002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136650" y="765175"/>
            <a:ext cx="741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2720975" y="1557338"/>
            <a:ext cx="63373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200" b="1">
                <a:latin typeface="Calibri" pitchFamily="34" charset="0"/>
              </a:rPr>
              <a:t>Публичное акционерное общество </a:t>
            </a:r>
            <a:br>
              <a:rPr lang="ru-RU" altLang="ru-RU" sz="2200" b="1">
                <a:latin typeface="Calibri" pitchFamily="34" charset="0"/>
              </a:rPr>
            </a:br>
            <a:r>
              <a:rPr lang="ru-RU" altLang="ru-RU" sz="2200" b="1">
                <a:latin typeface="Calibri" pitchFamily="34" charset="0"/>
              </a:rPr>
              <a:t>"Ярославский судостроительный завод"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200">
                <a:latin typeface="Calibri" pitchFamily="34" charset="0"/>
              </a:rPr>
              <a:t>Россия, 150006, Ярославль, ул. Корабельная, д. 1 </a:t>
            </a:r>
            <a:r>
              <a:rPr lang="ru-RU" altLang="ru-RU" sz="2200" b="1">
                <a:latin typeface="Calibri" pitchFamily="34" charset="0"/>
              </a:rPr>
              <a:t>Тел./факс:</a:t>
            </a:r>
            <a:r>
              <a:rPr lang="ru-RU" altLang="ru-RU" sz="2200">
                <a:latin typeface="Calibri" pitchFamily="34" charset="0"/>
              </a:rPr>
              <a:t> (4852) 288-888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ru-RU" altLang="ru-RU" b="1">
                <a:latin typeface="Calibri" pitchFamily="34" charset="0"/>
              </a:rPr>
              <a:t>E-mail: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info@yarshipyard.com</a:t>
            </a:r>
            <a:br>
              <a:rPr lang="ru-RU" altLang="ru-RU" b="1">
                <a:solidFill>
                  <a:schemeClr val="tx1"/>
                </a:solidFill>
                <a:latin typeface="Calibri" pitchFamily="34" charset="0"/>
              </a:rPr>
            </a:br>
            <a:r>
              <a:rPr lang="ru-RU" altLang="ru-RU" b="1">
                <a:latin typeface="Calibri" pitchFamily="34" charset="0"/>
              </a:rPr>
              <a:t>Web: </a:t>
            </a:r>
            <a:r>
              <a:rPr lang="ru-RU" altLang="ru-RU" b="1">
                <a:solidFill>
                  <a:schemeClr val="tx1"/>
                </a:solidFill>
                <a:latin typeface="Calibri" pitchFamily="34" charset="0"/>
              </a:rPr>
              <a:t>yarshipyard.com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2936875" y="4221163"/>
            <a:ext cx="583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endParaRPr lang="ru-RU" altLang="ru-RU" sz="14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5170488" y="1484313"/>
            <a:ext cx="4000500" cy="5040312"/>
            <a:chOff x="2916" y="799"/>
            <a:chExt cx="3132" cy="3447"/>
          </a:xfrm>
        </p:grpSpPr>
        <p:pic>
          <p:nvPicPr>
            <p:cNvPr id="615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6" y="799"/>
              <a:ext cx="3133" cy="34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2916" y="799"/>
              <a:ext cx="3133" cy="34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779838" y="17145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785938" y="765175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ГЕОГРАФИЧЕСКОЕ РАСПОЛОЖЕНИЕ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61975" y="2276475"/>
            <a:ext cx="4105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Географическое расположение завода на берегу Волги обеспечивает возможность вывода построенных судов по внутренним водным путям к Балтийскому, Белому, Каспийскому и Азовскому морям.</a:t>
            </a:r>
          </a:p>
        </p:txBody>
      </p:sp>
      <p:pic>
        <p:nvPicPr>
          <p:cNvPr id="10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867150" y="179388"/>
            <a:ext cx="58531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785938" y="765175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ЗАВОД СЕГОДНЯ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33413" y="1341438"/>
            <a:ext cx="8569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По линии государственного заказа завод осуществляет строительство кораблей и катеров специального назначения для :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Военно-морского флота,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Пограничной службы ФСБ,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Министерства внутренних дел,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Федерального агентства морского и речного транспорта</a:t>
            </a:r>
            <a:r>
              <a:rPr lang="en-US" altLang="ru-RU" sz="2200">
                <a:solidFill>
                  <a:schemeClr val="tx1"/>
                </a:solidFill>
                <a:latin typeface="Calibri" pitchFamily="34" charset="0"/>
              </a:rPr>
              <a:t>,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Федеральной таможенной службы</a:t>
            </a:r>
            <a:r>
              <a:rPr lang="en-US" altLang="ru-RU" sz="220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altLang="ru-RU" sz="2200">
              <a:solidFill>
                <a:schemeClr val="tx1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50000"/>
              </a:spcBef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По линии коммерческого судостроения ведет строительство судов различного назначения для предприятий, физических лиц и иностранных заказчиков.</a:t>
            </a: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8195" name="Picture 3" descr="\\Serin\Общая папка\10002.jpg"/>
          <p:cNvPicPr>
            <a:picLocks noChangeAspect="1" noChangeArrowheads="1"/>
          </p:cNvPicPr>
          <p:nvPr/>
        </p:nvPicPr>
        <p:blipFill>
          <a:blip r:embed="rId3"/>
          <a:srcRect t="13860"/>
          <a:stretch>
            <a:fillRect/>
          </a:stretch>
        </p:blipFill>
        <p:spPr bwMode="auto">
          <a:xfrm>
            <a:off x="952500" y="1428750"/>
            <a:ext cx="8208963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785938" y="620713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ГЕОГРАФИЯ ПОСТАВОК</a:t>
            </a: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1268413"/>
            <a:ext cx="4089400" cy="531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857375" y="549275"/>
            <a:ext cx="5832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Calibri" pitchFamily="34" charset="0"/>
              </a:rPr>
              <a:t>ТЕХНИЧЕСКИЕ И ТЕХНОЛОГИЧЕСКИЕ ВОЗМОЖНОСТИ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273050" y="1285875"/>
            <a:ext cx="5256213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Ярославский судостроительный завод располагает современными средствами металлообработки: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Плазменная резка стального проката обычной и повышенной прочности, алюминиевых сплавов, титана с габаритами листов до 2х7 метра на оборудовании с ЧПУ;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Кузнечно-прессовое производство: 350-тонный гибочный пресс, пресс 800 тонн;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Механическая обработка крупногабаритных деталей из стального и цветного проката диаметром до 900</a:t>
            </a:r>
            <a:r>
              <a:rPr lang="en-US" altLang="ru-RU" sz="190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миллиметров, длиной до </a:t>
            </a:r>
            <a:br>
              <a:rPr lang="ru-RU" altLang="ru-RU" sz="1900">
                <a:solidFill>
                  <a:schemeClr val="tx1"/>
                </a:solidFill>
                <a:latin typeface="Calibri" pitchFamily="34" charset="0"/>
              </a:rPr>
            </a:b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18 метров, массой до 25 тонн;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Термическое производство;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900">
                <a:solidFill>
                  <a:schemeClr val="tx1"/>
                </a:solidFill>
                <a:latin typeface="Calibri" pitchFamily="34" charset="0"/>
              </a:rPr>
              <a:t>Трубогибочные работы.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pic>
        <p:nvPicPr>
          <p:cNvPr id="10243" name="Picture 4" descr="\\Serin\Общая папка\1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1012825"/>
            <a:ext cx="408146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46075" y="1052513"/>
            <a:ext cx="504031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Общий годовой объем перерабатываемой стали составляет около 3 тысяч тонн.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Заготовительный участок корпусного цеха оснащен оборудованием плазменной резки с ЧПУ, позволяющим вести резку листов обычной стали и стали повышенной прочности длиной до 8 метров; стационарной и настраивающейся оснасткой для сборки секций судов.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Защита металла посредством холодного цинкования с хроматированием, никелерования блестящего, хромирования твердого, хромирования и никелирования металлоизделий.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>
                <a:solidFill>
                  <a:schemeClr val="tx1"/>
                </a:solidFill>
                <a:latin typeface="Calibri" pitchFamily="34" charset="0"/>
              </a:rPr>
              <a:t>Крановое оборудование цехов позволяет собирать конструкции весом до 60 тонн.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1857375" y="549275"/>
            <a:ext cx="788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ТЕХНИЧЕСКИЕ И ТЕХНОЛОГИЧЕСКИЕ ВОЗМОЖНОСТИ</a:t>
            </a:r>
          </a:p>
        </p:txBody>
      </p:sp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857375" y="54927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Calibri" pitchFamily="34" charset="0"/>
              </a:rPr>
              <a:t>ТЕХНИЧЕСКИЕ И ТЕХНОЛОГИЧЕСКИЕ ВОЗМОЖНОСТИ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88950" y="1125538"/>
            <a:ext cx="5184775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Завод располагает стапельным эллингом общей длиной 190 метров с двумя нитками стапельных мест, позволяющими собирать корпуса шириной до 1</a:t>
            </a:r>
            <a:r>
              <a:rPr lang="en-US" altLang="ru-RU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 метров.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Открытый стапель позволяет собирать корпуса судов шириной до 16 метров (максимальная ширина по условиям проводки через шлюзы на внутренних водных путях).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Спусковое устройство продольного типа позволяет спускать суда со спусковым весом до </a:t>
            </a:r>
            <a:r>
              <a:rPr lang="ru-RU" altLang="ru-RU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500 тонн и длиной до 72 метров.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Технический отдел завода располагает высококвалифицированными специалистами. 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chemeClr val="tx1"/>
                </a:solidFill>
                <a:latin typeface="Calibri" pitchFamily="34" charset="0"/>
              </a:rPr>
              <a:t>Конструкторское бюро специализируется на полнокомлектном проектировании современных кораблей и судов вспомогательного флота, судов специального назначения.</a:t>
            </a:r>
          </a:p>
        </p:txBody>
      </p:sp>
      <p:pic>
        <p:nvPicPr>
          <p:cNvPr id="11269" name="Picture 11" descr="IMG_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1125538"/>
            <a:ext cx="36671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ogo2012_whit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052888" y="152400"/>
            <a:ext cx="58531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>
                <a:solidFill>
                  <a:srgbClr val="00007D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rPr>
              <a:t>ПАО «Ярославский судостроительный завод»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704850" y="1412875"/>
            <a:ext cx="871378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Сертификат соответствия требованиям </a:t>
            </a:r>
            <a:r>
              <a:rPr lang="en-US" altLang="ru-RU" sz="2200">
                <a:solidFill>
                  <a:schemeClr val="tx1"/>
                </a:solidFill>
                <a:latin typeface="Calibri" pitchFamily="34" charset="0"/>
              </a:rPr>
              <a:t>ISO</a:t>
            </a: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9001:2015 (ГОСТ Р ИСО 9001-20</a:t>
            </a:r>
            <a:r>
              <a:rPr lang="en-US" altLang="ru-RU" sz="220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5) №17.1415.026 от 12.09.2017 г.;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Свидетельство Российского морского регистра судоходства о соответствии предприятия № 14.51456.130 от 11.07.2014 г.;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Лицензия Федеральной службы  по оборонному заказу на разработку, производство, испытание, установку, монтаж, техническое обслуживание, ремонт, утилизацию и реализацию вооружения и военной техники №002020 ВВТ-ПР от 02.12.2011 г.;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 Свидетельство о признании Российского Речного Регистра № 02913 от 27.11.2017 г.;</a:t>
            </a:r>
          </a:p>
          <a:p>
            <a:pPr defTabSz="914400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00">
                <a:solidFill>
                  <a:schemeClr val="tx1"/>
                </a:solidFill>
                <a:latin typeface="Calibri" pitchFamily="34" charset="0"/>
              </a:rPr>
              <a:t>Накоплен  опыт работы с  классификационными обществами членами МАКО: LRS, BV, RINA.</a:t>
            </a:r>
          </a:p>
          <a:p>
            <a:pPr defTabSz="914400" eaLnBrk="1" hangingPunct="1">
              <a:spcBef>
                <a:spcPct val="50000"/>
              </a:spcBef>
            </a:pPr>
            <a:endParaRPr lang="ru-RU" altLang="ru-RU" sz="2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928813" y="692150"/>
            <a:ext cx="58324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ru-RU" altLang="ru-RU" sz="2600">
                <a:solidFill>
                  <a:schemeClr val="tx1"/>
                </a:solidFill>
                <a:latin typeface="Calibri" pitchFamily="34" charset="0"/>
              </a:rPr>
              <a:t>СЕРТИФИКАТЫ И ЛИЦЕНЗИИ</a:t>
            </a:r>
          </a:p>
        </p:txBody>
      </p:sp>
      <p:pic>
        <p:nvPicPr>
          <p:cNvPr id="7" name="Picture 10" descr="logo2012_whit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5000" contrast="25000"/>
          </a:blip>
          <a:srcRect/>
          <a:stretch>
            <a:fillRect/>
          </a:stretch>
        </p:blipFill>
        <p:spPr bwMode="auto">
          <a:xfrm>
            <a:off x="167448" y="214290"/>
            <a:ext cx="761222" cy="76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8457</TotalTime>
  <Words>976</Words>
  <Application>Microsoft Office PowerPoint</Application>
  <PresentationFormat>Произвольный</PresentationFormat>
  <Paragraphs>266</Paragraphs>
  <Slides>24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Adobe Garamond Pro</vt:lpstr>
      <vt:lpstr>Arial</vt:lpstr>
      <vt:lpstr>Wingdings 2</vt:lpstr>
      <vt:lpstr>Wingdings</vt:lpstr>
      <vt:lpstr>Wingdings 3</vt:lpstr>
      <vt:lpstr>Times New Roman</vt:lpstr>
      <vt:lpstr>Lucida Sans Unicode</vt:lpstr>
      <vt:lpstr>Tahoma</vt:lpstr>
      <vt:lpstr>Calibri</vt:lpstr>
      <vt:lpstr>Book Antiqua</vt:lpstr>
      <vt:lpstr>1_Апекс</vt:lpstr>
      <vt:lpstr>CorelDRAW X6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Исполнительная дирекция ОАО «РусПромАвто»</dc:title>
  <dc:creator>ivanovaev</dc:creator>
  <cp:lastModifiedBy>JSZ</cp:lastModifiedBy>
  <cp:revision>1029</cp:revision>
  <cp:lastPrinted>2016-06-01T08:51:17Z</cp:lastPrinted>
  <dcterms:created xsi:type="dcterms:W3CDTF">2005-02-10T09:50:24Z</dcterms:created>
  <dcterms:modified xsi:type="dcterms:W3CDTF">2021-04-02T10:09:50Z</dcterms:modified>
</cp:coreProperties>
</file>